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32.xml" ContentType="application/vnd.openxmlformats-officedocument.presentationml.tags+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8" r:id="rId3"/>
    <p:sldId id="259" r:id="rId4"/>
    <p:sldId id="271" r:id="rId5"/>
    <p:sldId id="273" r:id="rId6"/>
    <p:sldId id="345" r:id="rId7"/>
    <p:sldId id="352" r:id="rId8"/>
    <p:sldId id="353" r:id="rId9"/>
    <p:sldId id="354" r:id="rId10"/>
    <p:sldId id="355" r:id="rId11"/>
    <p:sldId id="356" r:id="rId12"/>
    <p:sldId id="298" r:id="rId13"/>
    <p:sldId id="300" r:id="rId14"/>
    <p:sldId id="301" r:id="rId15"/>
    <p:sldId id="303" r:id="rId16"/>
    <p:sldId id="380" r:id="rId17"/>
    <p:sldId id="304" r:id="rId18"/>
    <p:sldId id="305" r:id="rId19"/>
    <p:sldId id="358" r:id="rId20"/>
    <p:sldId id="361" r:id="rId21"/>
    <p:sldId id="308" r:id="rId22"/>
    <p:sldId id="315" r:id="rId23"/>
    <p:sldId id="316" r:id="rId24"/>
    <p:sldId id="260" r:id="rId25"/>
    <p:sldId id="381" r:id="rId26"/>
    <p:sldId id="362" r:id="rId27"/>
    <p:sldId id="366" r:id="rId28"/>
    <p:sldId id="368" r:id="rId29"/>
    <p:sldId id="369" r:id="rId30"/>
    <p:sldId id="364" r:id="rId31"/>
    <p:sldId id="257" r:id="rId32"/>
    <p:sldId id="365" r:id="rId33"/>
    <p:sldId id="370" r:id="rId34"/>
    <p:sldId id="371" r:id="rId35"/>
    <p:sldId id="372" r:id="rId36"/>
    <p:sldId id="373" r:id="rId37"/>
    <p:sldId id="376" r:id="rId38"/>
    <p:sldId id="377" r:id="rId39"/>
    <p:sldId id="382" r:id="rId40"/>
    <p:sldId id="378" r:id="rId41"/>
    <p:sldId id="379" r:id="rId42"/>
    <p:sldId id="357" r:id="rId43"/>
    <p:sldId id="261" r:id="rId44"/>
    <p:sldId id="266" r:id="rId45"/>
    <p:sldId id="296" r:id="rId46"/>
    <p:sldId id="349" r:id="rId47"/>
    <p:sldId id="292" r:id="rId48"/>
    <p:sldId id="297" r:id="rId49"/>
    <p:sldId id="350" r:id="rId50"/>
    <p:sldId id="351" r:id="rId51"/>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3D54"/>
    <a:srgbClr val="A5A5A5"/>
    <a:srgbClr val="AAABAB"/>
    <a:srgbClr val="595959"/>
    <a:srgbClr val="FFFFFF"/>
    <a:srgbClr val="999999"/>
    <a:srgbClr val="ACACAC"/>
    <a:srgbClr val="B6B6B6"/>
    <a:srgbClr val="C1C2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56" autoAdjust="0"/>
    <p:restoredTop sz="94660"/>
  </p:normalViewPr>
  <p:slideViewPr>
    <p:cSldViewPr snapToGrid="0">
      <p:cViewPr varScale="1">
        <p:scale>
          <a:sx n="72" d="100"/>
          <a:sy n="7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870E33-C43A-429F-A44D-E54F363B505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B9C9871A-C672-4062-895C-76EA051843D1}">
      <dgm:prSet phldrT="[文本]" custT="1"/>
      <dgm:spPr/>
      <dgm:t>
        <a:bodyPr/>
        <a:lstStyle/>
        <a:p>
          <a:r>
            <a:rPr lang="zh-CN" sz="1600" dirty="0">
              <a:latin typeface="微软雅黑" panose="020B0503020204020204" pitchFamily="34" charset="-122"/>
              <a:ea typeface="微软雅黑" panose="020B0503020204020204" pitchFamily="34" charset="-122"/>
            </a:rPr>
            <a:t>第</a:t>
          </a:r>
          <a:r>
            <a:rPr lang="en-US" sz="1600" dirty="0">
              <a:latin typeface="微软雅黑" panose="020B0503020204020204" pitchFamily="34" charset="-122"/>
              <a:ea typeface="微软雅黑" panose="020B0503020204020204" pitchFamily="34" charset="-122"/>
            </a:rPr>
            <a:t>1</a:t>
          </a:r>
          <a:r>
            <a:rPr lang="zh-CN" sz="1600" dirty="0">
              <a:latin typeface="微软雅黑" panose="020B0503020204020204" pitchFamily="34" charset="-122"/>
              <a:ea typeface="微软雅黑" panose="020B0503020204020204" pitchFamily="34" charset="-122"/>
            </a:rPr>
            <a:t>类只有三个数据，其中两条都是</a:t>
          </a:r>
          <a:r>
            <a:rPr lang="en-US" sz="1600" dirty="0">
              <a:latin typeface="微软雅黑" panose="020B0503020204020204" pitchFamily="34" charset="-122"/>
              <a:ea typeface="微软雅黑" panose="020B0503020204020204" pitchFamily="34" charset="-122"/>
            </a:rPr>
            <a:t>911</a:t>
          </a:r>
          <a:r>
            <a:rPr lang="zh-CN" sz="1600" dirty="0">
              <a:latin typeface="微软雅黑" panose="020B0503020204020204" pitchFamily="34" charset="-122"/>
              <a:ea typeface="微软雅黑" panose="020B0503020204020204" pitchFamily="34" charset="-122"/>
            </a:rPr>
            <a:t>的数据 这一组数据的特征是伤亡人数非常多，事件发生比较恶劣</a:t>
          </a:r>
          <a:endParaRPr lang="zh-CN" altLang="en-US" sz="1600" dirty="0">
            <a:latin typeface="微软雅黑" panose="020B0503020204020204" pitchFamily="34" charset="-122"/>
            <a:ea typeface="微软雅黑" panose="020B0503020204020204" pitchFamily="34" charset="-122"/>
          </a:endParaRPr>
        </a:p>
      </dgm:t>
    </dgm:pt>
    <dgm:pt modelId="{EAE7F4A4-8243-43CB-A436-F50CE8D9EA6E}" type="parTrans" cxnId="{AB80B19B-0D91-40A1-B137-FB581531F211}">
      <dgm:prSet/>
      <dgm:spPr/>
      <dgm:t>
        <a:bodyPr/>
        <a:lstStyle/>
        <a:p>
          <a:endParaRPr lang="zh-CN" altLang="en-US"/>
        </a:p>
      </dgm:t>
    </dgm:pt>
    <dgm:pt modelId="{B3E8C0F7-3201-45D6-92E4-C03AC82FD626}" type="sibTrans" cxnId="{AB80B19B-0D91-40A1-B137-FB581531F211}">
      <dgm:prSet/>
      <dgm:spPr/>
      <dgm:t>
        <a:bodyPr/>
        <a:lstStyle/>
        <a:p>
          <a:endParaRPr lang="zh-CN" altLang="en-US"/>
        </a:p>
      </dgm:t>
    </dgm:pt>
    <dgm:pt modelId="{4B924D7D-7540-4F4D-AA69-B1F257F93F09}">
      <dgm:prSet phldrT="[文本]" custT="1"/>
      <dgm:spPr/>
      <dgm:t>
        <a:bodyPr/>
        <a:lstStyle/>
        <a:p>
          <a:r>
            <a:rPr lang="zh-CN" sz="1600" dirty="0">
              <a:latin typeface="微软雅黑" panose="020B0503020204020204" pitchFamily="34" charset="-122"/>
              <a:ea typeface="微软雅黑" panose="020B0503020204020204" pitchFamily="34" charset="-122"/>
            </a:rPr>
            <a:t>第</a:t>
          </a:r>
          <a:r>
            <a:rPr lang="en-US" sz="1600" dirty="0">
              <a:latin typeface="微软雅黑" panose="020B0503020204020204" pitchFamily="34" charset="-122"/>
              <a:ea typeface="微软雅黑" panose="020B0503020204020204" pitchFamily="34" charset="-122"/>
            </a:rPr>
            <a:t>2</a:t>
          </a:r>
          <a:r>
            <a:rPr lang="zh-CN" sz="1600" dirty="0">
              <a:latin typeface="微软雅黑" panose="020B0503020204020204" pitchFamily="34" charset="-122"/>
              <a:ea typeface="微软雅黑" panose="020B0503020204020204" pitchFamily="34" charset="-122"/>
            </a:rPr>
            <a:t>类有 </a:t>
          </a:r>
          <a:r>
            <a:rPr lang="en-US" sz="1600" dirty="0">
              <a:latin typeface="微软雅黑" panose="020B0503020204020204" pitchFamily="34" charset="-122"/>
              <a:ea typeface="微软雅黑" panose="020B0503020204020204" pitchFamily="34" charset="-122"/>
            </a:rPr>
            <a:t>594</a:t>
          </a:r>
          <a:r>
            <a:rPr lang="zh-CN" sz="1600" dirty="0">
              <a:latin typeface="微软雅黑" panose="020B0503020204020204" pitchFamily="34" charset="-122"/>
              <a:ea typeface="微软雅黑" panose="020B0503020204020204" pitchFamily="34" charset="-122"/>
            </a:rPr>
            <a:t>个数据，这一组数据中伤亡人数在</a:t>
          </a:r>
          <a:r>
            <a:rPr lang="en-US" sz="1600" dirty="0">
              <a:latin typeface="微软雅黑" panose="020B0503020204020204" pitchFamily="34" charset="-122"/>
              <a:ea typeface="微软雅黑" panose="020B0503020204020204" pitchFamily="34" charset="-122"/>
            </a:rPr>
            <a:t>10-300</a:t>
          </a:r>
          <a:r>
            <a:rPr lang="zh-CN" sz="1600" dirty="0">
              <a:latin typeface="微软雅黑" panose="020B0503020204020204" pitchFamily="34" charset="-122"/>
              <a:ea typeface="微软雅黑" panose="020B0503020204020204" pitchFamily="34" charset="-122"/>
            </a:rPr>
            <a:t>之间，属于中等恶劣的恐怖事件</a:t>
          </a:r>
          <a:endParaRPr lang="en-US" altLang="zh-CN" sz="1600" dirty="0">
            <a:latin typeface="微软雅黑" panose="020B0503020204020204" pitchFamily="34" charset="-122"/>
            <a:ea typeface="微软雅黑" panose="020B0503020204020204" pitchFamily="34" charset="-122"/>
          </a:endParaRPr>
        </a:p>
      </dgm:t>
    </dgm:pt>
    <dgm:pt modelId="{6300F755-D0DF-4472-81BD-6E725003AEAB}" type="parTrans" cxnId="{B2A52DD1-9A2D-4019-9274-4AA7A0C0D948}">
      <dgm:prSet/>
      <dgm:spPr/>
      <dgm:t>
        <a:bodyPr/>
        <a:lstStyle/>
        <a:p>
          <a:endParaRPr lang="zh-CN" altLang="en-US"/>
        </a:p>
      </dgm:t>
    </dgm:pt>
    <dgm:pt modelId="{4ED5523E-709C-43BF-8598-1C83979A002B}" type="sibTrans" cxnId="{B2A52DD1-9A2D-4019-9274-4AA7A0C0D948}">
      <dgm:prSet/>
      <dgm:spPr/>
      <dgm:t>
        <a:bodyPr/>
        <a:lstStyle/>
        <a:p>
          <a:endParaRPr lang="zh-CN" altLang="en-US"/>
        </a:p>
      </dgm:t>
    </dgm:pt>
    <dgm:pt modelId="{BC9AE41B-9CFD-48CE-A314-D16E413FC4C9}">
      <dgm:prSet phldrT="[文本]" custT="1"/>
      <dgm:spPr/>
      <dgm:t>
        <a:bodyPr/>
        <a:lstStyle/>
        <a:p>
          <a:r>
            <a:rPr lang="zh-CN" sz="1600" dirty="0">
              <a:latin typeface="微软雅黑" panose="020B0503020204020204" pitchFamily="34" charset="-122"/>
              <a:ea typeface="微软雅黑" panose="020B0503020204020204" pitchFamily="34" charset="-122"/>
            </a:rPr>
            <a:t>第</a:t>
          </a:r>
          <a:r>
            <a:rPr lang="en-US" sz="1600" dirty="0">
              <a:latin typeface="微软雅黑" panose="020B0503020204020204" pitchFamily="34" charset="-122"/>
              <a:ea typeface="微软雅黑" panose="020B0503020204020204" pitchFamily="34" charset="-122"/>
            </a:rPr>
            <a:t>3</a:t>
          </a:r>
          <a:r>
            <a:rPr lang="zh-CN" sz="1600" dirty="0">
              <a:latin typeface="微软雅黑" panose="020B0503020204020204" pitchFamily="34" charset="-122"/>
              <a:ea typeface="微软雅黑" panose="020B0503020204020204" pitchFamily="34" charset="-122"/>
            </a:rPr>
            <a:t>类则是剩余的</a:t>
          </a:r>
          <a:r>
            <a:rPr lang="en-US" sz="1600" dirty="0">
              <a:latin typeface="微软雅黑" panose="020B0503020204020204" pitchFamily="34" charset="-122"/>
              <a:ea typeface="微软雅黑" panose="020B0503020204020204" pitchFamily="34" charset="-122"/>
            </a:rPr>
            <a:t>19</a:t>
          </a:r>
          <a:r>
            <a:rPr lang="zh-CN" sz="1600" dirty="0">
              <a:latin typeface="微软雅黑" panose="020B0503020204020204" pitchFamily="34" charset="-122"/>
              <a:ea typeface="微软雅黑" panose="020B0503020204020204" pitchFamily="34" charset="-122"/>
            </a:rPr>
            <a:t>万条数据，这一组数据伤亡人数极低 可见绝大部分恐怖事件都被有效地遏制了，造成的损失不大。</a:t>
          </a:r>
          <a:endParaRPr lang="zh-CN" altLang="en-US" sz="1600" dirty="0">
            <a:latin typeface="微软雅黑" panose="020B0503020204020204" pitchFamily="34" charset="-122"/>
            <a:ea typeface="微软雅黑" panose="020B0503020204020204" pitchFamily="34" charset="-122"/>
          </a:endParaRPr>
        </a:p>
      </dgm:t>
    </dgm:pt>
    <dgm:pt modelId="{933E4C23-747C-4DA8-8930-53943C096D34}" type="parTrans" cxnId="{AC3E2EB7-B22D-4109-A190-8AC06AA8853F}">
      <dgm:prSet/>
      <dgm:spPr/>
      <dgm:t>
        <a:bodyPr/>
        <a:lstStyle/>
        <a:p>
          <a:endParaRPr lang="zh-CN" altLang="en-US"/>
        </a:p>
      </dgm:t>
    </dgm:pt>
    <dgm:pt modelId="{0AFD6DA9-D5D5-42F8-9161-0DED62FDEE79}" type="sibTrans" cxnId="{AC3E2EB7-B22D-4109-A190-8AC06AA8853F}">
      <dgm:prSet/>
      <dgm:spPr/>
      <dgm:t>
        <a:bodyPr/>
        <a:lstStyle/>
        <a:p>
          <a:endParaRPr lang="zh-CN" altLang="en-US"/>
        </a:p>
      </dgm:t>
    </dgm:pt>
    <dgm:pt modelId="{5A36DC69-FA6B-421E-A6F3-FA8C4A1C07AC}" type="pres">
      <dgm:prSet presAssocID="{99870E33-C43A-429F-A44D-E54F363B5055}" presName="Name0" presStyleCnt="0">
        <dgm:presLayoutVars>
          <dgm:chMax val="7"/>
          <dgm:chPref val="7"/>
          <dgm:dir/>
        </dgm:presLayoutVars>
      </dgm:prSet>
      <dgm:spPr/>
    </dgm:pt>
    <dgm:pt modelId="{E7AD6D96-1B20-4B77-A855-E3C6BDF50266}" type="pres">
      <dgm:prSet presAssocID="{99870E33-C43A-429F-A44D-E54F363B5055}" presName="Name1" presStyleCnt="0"/>
      <dgm:spPr/>
    </dgm:pt>
    <dgm:pt modelId="{A3F97E33-0ACA-475E-A474-5587F1EB4FE8}" type="pres">
      <dgm:prSet presAssocID="{99870E33-C43A-429F-A44D-E54F363B5055}" presName="cycle" presStyleCnt="0"/>
      <dgm:spPr/>
    </dgm:pt>
    <dgm:pt modelId="{C35D6BD4-3864-4411-BC01-2B251F2B115A}" type="pres">
      <dgm:prSet presAssocID="{99870E33-C43A-429F-A44D-E54F363B5055}" presName="srcNode" presStyleLbl="node1" presStyleIdx="0" presStyleCnt="3"/>
      <dgm:spPr/>
    </dgm:pt>
    <dgm:pt modelId="{946B176D-B79E-4415-B4CC-6D5A8F173371}" type="pres">
      <dgm:prSet presAssocID="{99870E33-C43A-429F-A44D-E54F363B5055}" presName="conn" presStyleLbl="parChTrans1D2" presStyleIdx="0" presStyleCnt="1"/>
      <dgm:spPr/>
    </dgm:pt>
    <dgm:pt modelId="{3310718B-1CD9-4CF9-BBAC-C3E8DE704890}" type="pres">
      <dgm:prSet presAssocID="{99870E33-C43A-429F-A44D-E54F363B5055}" presName="extraNode" presStyleLbl="node1" presStyleIdx="0" presStyleCnt="3"/>
      <dgm:spPr/>
    </dgm:pt>
    <dgm:pt modelId="{2583C6CB-F116-4CE6-A7E1-6E643A39C266}" type="pres">
      <dgm:prSet presAssocID="{99870E33-C43A-429F-A44D-E54F363B5055}" presName="dstNode" presStyleLbl="node1" presStyleIdx="0" presStyleCnt="3"/>
      <dgm:spPr/>
    </dgm:pt>
    <dgm:pt modelId="{A2D88595-30A1-46BE-BFD9-3A4493B3DF7F}" type="pres">
      <dgm:prSet presAssocID="{B9C9871A-C672-4062-895C-76EA051843D1}" presName="text_1" presStyleLbl="node1" presStyleIdx="0" presStyleCnt="3">
        <dgm:presLayoutVars>
          <dgm:bulletEnabled val="1"/>
        </dgm:presLayoutVars>
      </dgm:prSet>
      <dgm:spPr/>
    </dgm:pt>
    <dgm:pt modelId="{B57DB8CB-ADEE-4995-94F8-4B16F1AFE52D}" type="pres">
      <dgm:prSet presAssocID="{B9C9871A-C672-4062-895C-76EA051843D1}" presName="accent_1" presStyleCnt="0"/>
      <dgm:spPr/>
    </dgm:pt>
    <dgm:pt modelId="{F00D84DA-633D-4700-B918-35766AEBB559}" type="pres">
      <dgm:prSet presAssocID="{B9C9871A-C672-4062-895C-76EA051843D1}" presName="accentRepeatNode" presStyleLbl="solidFgAcc1" presStyleIdx="0" presStyleCnt="3"/>
      <dgm:spPr/>
    </dgm:pt>
    <dgm:pt modelId="{6414C688-0EDE-4190-BFE6-4D47A1A288AF}" type="pres">
      <dgm:prSet presAssocID="{4B924D7D-7540-4F4D-AA69-B1F257F93F09}" presName="text_2" presStyleLbl="node1" presStyleIdx="1" presStyleCnt="3">
        <dgm:presLayoutVars>
          <dgm:bulletEnabled val="1"/>
        </dgm:presLayoutVars>
      </dgm:prSet>
      <dgm:spPr/>
    </dgm:pt>
    <dgm:pt modelId="{52AD66A4-CE09-4E39-B8D8-C871FCEEB1E7}" type="pres">
      <dgm:prSet presAssocID="{4B924D7D-7540-4F4D-AA69-B1F257F93F09}" presName="accent_2" presStyleCnt="0"/>
      <dgm:spPr/>
    </dgm:pt>
    <dgm:pt modelId="{37F3D8B5-C641-4F42-805E-079662E8C2F9}" type="pres">
      <dgm:prSet presAssocID="{4B924D7D-7540-4F4D-AA69-B1F257F93F09}" presName="accentRepeatNode" presStyleLbl="solidFgAcc1" presStyleIdx="1" presStyleCnt="3"/>
      <dgm:spPr/>
    </dgm:pt>
    <dgm:pt modelId="{66221444-24B0-4138-8572-7E9475206235}" type="pres">
      <dgm:prSet presAssocID="{BC9AE41B-9CFD-48CE-A314-D16E413FC4C9}" presName="text_3" presStyleLbl="node1" presStyleIdx="2" presStyleCnt="3">
        <dgm:presLayoutVars>
          <dgm:bulletEnabled val="1"/>
        </dgm:presLayoutVars>
      </dgm:prSet>
      <dgm:spPr/>
    </dgm:pt>
    <dgm:pt modelId="{6489CA9C-73FF-4B0A-91EF-49C525CA8350}" type="pres">
      <dgm:prSet presAssocID="{BC9AE41B-9CFD-48CE-A314-D16E413FC4C9}" presName="accent_3" presStyleCnt="0"/>
      <dgm:spPr/>
    </dgm:pt>
    <dgm:pt modelId="{8B998FDA-21F9-4141-8AAD-F3FAE416C01A}" type="pres">
      <dgm:prSet presAssocID="{BC9AE41B-9CFD-48CE-A314-D16E413FC4C9}" presName="accentRepeatNode" presStyleLbl="solidFgAcc1" presStyleIdx="2" presStyleCnt="3"/>
      <dgm:spPr/>
    </dgm:pt>
  </dgm:ptLst>
  <dgm:cxnLst>
    <dgm:cxn modelId="{EA6B151D-6974-4D10-AB28-DDE465883AE0}" type="presOf" srcId="{B9C9871A-C672-4062-895C-76EA051843D1}" destId="{A2D88595-30A1-46BE-BFD9-3A4493B3DF7F}" srcOrd="0" destOrd="0" presId="urn:microsoft.com/office/officeart/2008/layout/VerticalCurvedList"/>
    <dgm:cxn modelId="{5A6C7851-91CE-43C0-8B01-30B1689DF1AA}" type="presOf" srcId="{4B924D7D-7540-4F4D-AA69-B1F257F93F09}" destId="{6414C688-0EDE-4190-BFE6-4D47A1A288AF}" srcOrd="0" destOrd="0" presId="urn:microsoft.com/office/officeart/2008/layout/VerticalCurvedList"/>
    <dgm:cxn modelId="{E399C553-C135-4A35-A2FA-5C68893A5690}" type="presOf" srcId="{B3E8C0F7-3201-45D6-92E4-C03AC82FD626}" destId="{946B176D-B79E-4415-B4CC-6D5A8F173371}" srcOrd="0" destOrd="0" presId="urn:microsoft.com/office/officeart/2008/layout/VerticalCurvedList"/>
    <dgm:cxn modelId="{AB80B19B-0D91-40A1-B137-FB581531F211}" srcId="{99870E33-C43A-429F-A44D-E54F363B5055}" destId="{B9C9871A-C672-4062-895C-76EA051843D1}" srcOrd="0" destOrd="0" parTransId="{EAE7F4A4-8243-43CB-A436-F50CE8D9EA6E}" sibTransId="{B3E8C0F7-3201-45D6-92E4-C03AC82FD626}"/>
    <dgm:cxn modelId="{B3358F9E-02F5-4F2C-8481-C9407D5D0EA7}" type="presOf" srcId="{BC9AE41B-9CFD-48CE-A314-D16E413FC4C9}" destId="{66221444-24B0-4138-8572-7E9475206235}" srcOrd="0" destOrd="0" presId="urn:microsoft.com/office/officeart/2008/layout/VerticalCurvedList"/>
    <dgm:cxn modelId="{AC3E2EB7-B22D-4109-A190-8AC06AA8853F}" srcId="{99870E33-C43A-429F-A44D-E54F363B5055}" destId="{BC9AE41B-9CFD-48CE-A314-D16E413FC4C9}" srcOrd="2" destOrd="0" parTransId="{933E4C23-747C-4DA8-8930-53943C096D34}" sibTransId="{0AFD6DA9-D5D5-42F8-9161-0DED62FDEE79}"/>
    <dgm:cxn modelId="{03105DBB-0CC0-4BE3-BC51-1E25D3CC44DD}" type="presOf" srcId="{99870E33-C43A-429F-A44D-E54F363B5055}" destId="{5A36DC69-FA6B-421E-A6F3-FA8C4A1C07AC}" srcOrd="0" destOrd="0" presId="urn:microsoft.com/office/officeart/2008/layout/VerticalCurvedList"/>
    <dgm:cxn modelId="{B2A52DD1-9A2D-4019-9274-4AA7A0C0D948}" srcId="{99870E33-C43A-429F-A44D-E54F363B5055}" destId="{4B924D7D-7540-4F4D-AA69-B1F257F93F09}" srcOrd="1" destOrd="0" parTransId="{6300F755-D0DF-4472-81BD-6E725003AEAB}" sibTransId="{4ED5523E-709C-43BF-8598-1C83979A002B}"/>
    <dgm:cxn modelId="{92F7FC65-F2D8-49AB-9947-4E1721C7DADA}" type="presParOf" srcId="{5A36DC69-FA6B-421E-A6F3-FA8C4A1C07AC}" destId="{E7AD6D96-1B20-4B77-A855-E3C6BDF50266}" srcOrd="0" destOrd="0" presId="urn:microsoft.com/office/officeart/2008/layout/VerticalCurvedList"/>
    <dgm:cxn modelId="{C2CEDFBE-817D-4512-8102-37E10B99D60A}" type="presParOf" srcId="{E7AD6D96-1B20-4B77-A855-E3C6BDF50266}" destId="{A3F97E33-0ACA-475E-A474-5587F1EB4FE8}" srcOrd="0" destOrd="0" presId="urn:microsoft.com/office/officeart/2008/layout/VerticalCurvedList"/>
    <dgm:cxn modelId="{044CF880-3A11-4CF1-A2F4-4498F68412CF}" type="presParOf" srcId="{A3F97E33-0ACA-475E-A474-5587F1EB4FE8}" destId="{C35D6BD4-3864-4411-BC01-2B251F2B115A}" srcOrd="0" destOrd="0" presId="urn:microsoft.com/office/officeart/2008/layout/VerticalCurvedList"/>
    <dgm:cxn modelId="{8A0422F1-66F2-44D0-A40B-C5B27235880C}" type="presParOf" srcId="{A3F97E33-0ACA-475E-A474-5587F1EB4FE8}" destId="{946B176D-B79E-4415-B4CC-6D5A8F173371}" srcOrd="1" destOrd="0" presId="urn:microsoft.com/office/officeart/2008/layout/VerticalCurvedList"/>
    <dgm:cxn modelId="{C27061CB-5DD9-4043-AFCE-2DE22CFC7CAD}" type="presParOf" srcId="{A3F97E33-0ACA-475E-A474-5587F1EB4FE8}" destId="{3310718B-1CD9-4CF9-BBAC-C3E8DE704890}" srcOrd="2" destOrd="0" presId="urn:microsoft.com/office/officeart/2008/layout/VerticalCurvedList"/>
    <dgm:cxn modelId="{16C51886-BBB1-4D0A-A6A4-3AC5169DB47B}" type="presParOf" srcId="{A3F97E33-0ACA-475E-A474-5587F1EB4FE8}" destId="{2583C6CB-F116-4CE6-A7E1-6E643A39C266}" srcOrd="3" destOrd="0" presId="urn:microsoft.com/office/officeart/2008/layout/VerticalCurvedList"/>
    <dgm:cxn modelId="{3911265A-03A7-48AC-A93E-FBACAC4C0EDB}" type="presParOf" srcId="{E7AD6D96-1B20-4B77-A855-E3C6BDF50266}" destId="{A2D88595-30A1-46BE-BFD9-3A4493B3DF7F}" srcOrd="1" destOrd="0" presId="urn:microsoft.com/office/officeart/2008/layout/VerticalCurvedList"/>
    <dgm:cxn modelId="{A27BDF0E-73CC-4BDC-92F9-11FF369F89A2}" type="presParOf" srcId="{E7AD6D96-1B20-4B77-A855-E3C6BDF50266}" destId="{B57DB8CB-ADEE-4995-94F8-4B16F1AFE52D}" srcOrd="2" destOrd="0" presId="urn:microsoft.com/office/officeart/2008/layout/VerticalCurvedList"/>
    <dgm:cxn modelId="{4772B019-4C35-48F2-9577-B669608157F9}" type="presParOf" srcId="{B57DB8CB-ADEE-4995-94F8-4B16F1AFE52D}" destId="{F00D84DA-633D-4700-B918-35766AEBB559}" srcOrd="0" destOrd="0" presId="urn:microsoft.com/office/officeart/2008/layout/VerticalCurvedList"/>
    <dgm:cxn modelId="{BD76619C-7AD0-451A-99CF-7E38C5342E2D}" type="presParOf" srcId="{E7AD6D96-1B20-4B77-A855-E3C6BDF50266}" destId="{6414C688-0EDE-4190-BFE6-4D47A1A288AF}" srcOrd="3" destOrd="0" presId="urn:microsoft.com/office/officeart/2008/layout/VerticalCurvedList"/>
    <dgm:cxn modelId="{FC802D10-B538-4D2B-8703-9E0DEC244270}" type="presParOf" srcId="{E7AD6D96-1B20-4B77-A855-E3C6BDF50266}" destId="{52AD66A4-CE09-4E39-B8D8-C871FCEEB1E7}" srcOrd="4" destOrd="0" presId="urn:microsoft.com/office/officeart/2008/layout/VerticalCurvedList"/>
    <dgm:cxn modelId="{9026D8BF-4D7F-44A3-9DB5-C757CEDBD15D}" type="presParOf" srcId="{52AD66A4-CE09-4E39-B8D8-C871FCEEB1E7}" destId="{37F3D8B5-C641-4F42-805E-079662E8C2F9}" srcOrd="0" destOrd="0" presId="urn:microsoft.com/office/officeart/2008/layout/VerticalCurvedList"/>
    <dgm:cxn modelId="{96F64B4E-C60C-4413-A962-07CB4146922E}" type="presParOf" srcId="{E7AD6D96-1B20-4B77-A855-E3C6BDF50266}" destId="{66221444-24B0-4138-8572-7E9475206235}" srcOrd="5" destOrd="0" presId="urn:microsoft.com/office/officeart/2008/layout/VerticalCurvedList"/>
    <dgm:cxn modelId="{B83EFBA4-8289-4228-8614-09B6A2C60D6C}" type="presParOf" srcId="{E7AD6D96-1B20-4B77-A855-E3C6BDF50266}" destId="{6489CA9C-73FF-4B0A-91EF-49C525CA8350}" srcOrd="6" destOrd="0" presId="urn:microsoft.com/office/officeart/2008/layout/VerticalCurvedList"/>
    <dgm:cxn modelId="{ECDD510D-E90C-47C3-A124-ADB331888D82}" type="presParOf" srcId="{6489CA9C-73FF-4B0A-91EF-49C525CA8350}" destId="{8B998FDA-21F9-4141-8AAD-F3FAE416C01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6B176D-B79E-4415-B4CC-6D5A8F173371}">
      <dsp:nvSpPr>
        <dsp:cNvPr id="0" name=""/>
        <dsp:cNvSpPr/>
      </dsp:nvSpPr>
      <dsp:spPr>
        <a:xfrm>
          <a:off x="-5399707" y="-826925"/>
          <a:ext cx="6430161" cy="6430161"/>
        </a:xfrm>
        <a:prstGeom prst="blockArc">
          <a:avLst>
            <a:gd name="adj1" fmla="val 18900000"/>
            <a:gd name="adj2" fmla="val 2700000"/>
            <a:gd name="adj3" fmla="val 33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D88595-30A1-46BE-BFD9-3A4493B3DF7F}">
      <dsp:nvSpPr>
        <dsp:cNvPr id="0" name=""/>
        <dsp:cNvSpPr/>
      </dsp:nvSpPr>
      <dsp:spPr>
        <a:xfrm>
          <a:off x="662951" y="477631"/>
          <a:ext cx="5581529" cy="9552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58239" tIns="40640" rIns="40640" bIns="40640" numCol="1" spcCol="1270" anchor="ctr" anchorCtr="0">
          <a:noAutofit/>
        </a:bodyPr>
        <a:lstStyle/>
        <a:p>
          <a:pPr marL="0" lvl="0" indent="0" algn="l" defTabSz="711200">
            <a:lnSpc>
              <a:spcPct val="90000"/>
            </a:lnSpc>
            <a:spcBef>
              <a:spcPct val="0"/>
            </a:spcBef>
            <a:spcAft>
              <a:spcPct val="35000"/>
            </a:spcAft>
            <a:buNone/>
          </a:pPr>
          <a:r>
            <a:rPr lang="zh-CN" sz="1600" kern="1200" dirty="0">
              <a:latin typeface="微软雅黑" panose="020B0503020204020204" pitchFamily="34" charset="-122"/>
              <a:ea typeface="微软雅黑" panose="020B0503020204020204" pitchFamily="34" charset="-122"/>
            </a:rPr>
            <a:t>第</a:t>
          </a:r>
          <a:r>
            <a:rPr lang="en-US" sz="1600" kern="1200" dirty="0">
              <a:latin typeface="微软雅黑" panose="020B0503020204020204" pitchFamily="34" charset="-122"/>
              <a:ea typeface="微软雅黑" panose="020B0503020204020204" pitchFamily="34" charset="-122"/>
            </a:rPr>
            <a:t>1</a:t>
          </a:r>
          <a:r>
            <a:rPr lang="zh-CN" sz="1600" kern="1200" dirty="0">
              <a:latin typeface="微软雅黑" panose="020B0503020204020204" pitchFamily="34" charset="-122"/>
              <a:ea typeface="微软雅黑" panose="020B0503020204020204" pitchFamily="34" charset="-122"/>
            </a:rPr>
            <a:t>类只有三个数据，其中两条都是</a:t>
          </a:r>
          <a:r>
            <a:rPr lang="en-US" sz="1600" kern="1200" dirty="0">
              <a:latin typeface="微软雅黑" panose="020B0503020204020204" pitchFamily="34" charset="-122"/>
              <a:ea typeface="微软雅黑" panose="020B0503020204020204" pitchFamily="34" charset="-122"/>
            </a:rPr>
            <a:t>911</a:t>
          </a:r>
          <a:r>
            <a:rPr lang="zh-CN" sz="1600" kern="1200" dirty="0">
              <a:latin typeface="微软雅黑" panose="020B0503020204020204" pitchFamily="34" charset="-122"/>
              <a:ea typeface="微软雅黑" panose="020B0503020204020204" pitchFamily="34" charset="-122"/>
            </a:rPr>
            <a:t>的数据 这一组数据的特征是伤亡人数非常多，事件发生比较恶劣</a:t>
          </a:r>
          <a:endParaRPr lang="zh-CN" altLang="en-US" sz="1600" kern="1200" dirty="0">
            <a:latin typeface="微软雅黑" panose="020B0503020204020204" pitchFamily="34" charset="-122"/>
            <a:ea typeface="微软雅黑" panose="020B0503020204020204" pitchFamily="34" charset="-122"/>
          </a:endParaRPr>
        </a:p>
      </dsp:txBody>
      <dsp:txXfrm>
        <a:off x="662951" y="477631"/>
        <a:ext cx="5581529" cy="955262"/>
      </dsp:txXfrm>
    </dsp:sp>
    <dsp:sp modelId="{F00D84DA-633D-4700-B918-35766AEBB559}">
      <dsp:nvSpPr>
        <dsp:cNvPr id="0" name=""/>
        <dsp:cNvSpPr/>
      </dsp:nvSpPr>
      <dsp:spPr>
        <a:xfrm>
          <a:off x="65913" y="358223"/>
          <a:ext cx="1194077" cy="119407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14C688-0EDE-4190-BFE6-4D47A1A288AF}">
      <dsp:nvSpPr>
        <dsp:cNvPr id="0" name=""/>
        <dsp:cNvSpPr/>
      </dsp:nvSpPr>
      <dsp:spPr>
        <a:xfrm>
          <a:off x="1010189" y="1910524"/>
          <a:ext cx="5234292" cy="9552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58239" tIns="40640" rIns="40640" bIns="40640" numCol="1" spcCol="1270" anchor="ctr" anchorCtr="0">
          <a:noAutofit/>
        </a:bodyPr>
        <a:lstStyle/>
        <a:p>
          <a:pPr marL="0" lvl="0" indent="0" algn="l" defTabSz="711200">
            <a:lnSpc>
              <a:spcPct val="90000"/>
            </a:lnSpc>
            <a:spcBef>
              <a:spcPct val="0"/>
            </a:spcBef>
            <a:spcAft>
              <a:spcPct val="35000"/>
            </a:spcAft>
            <a:buNone/>
          </a:pPr>
          <a:r>
            <a:rPr lang="zh-CN" sz="1600" kern="1200" dirty="0">
              <a:latin typeface="微软雅黑" panose="020B0503020204020204" pitchFamily="34" charset="-122"/>
              <a:ea typeface="微软雅黑" panose="020B0503020204020204" pitchFamily="34" charset="-122"/>
            </a:rPr>
            <a:t>第</a:t>
          </a:r>
          <a:r>
            <a:rPr lang="en-US" sz="1600" kern="1200" dirty="0">
              <a:latin typeface="微软雅黑" panose="020B0503020204020204" pitchFamily="34" charset="-122"/>
              <a:ea typeface="微软雅黑" panose="020B0503020204020204" pitchFamily="34" charset="-122"/>
            </a:rPr>
            <a:t>2</a:t>
          </a:r>
          <a:r>
            <a:rPr lang="zh-CN" sz="1600" kern="1200" dirty="0">
              <a:latin typeface="微软雅黑" panose="020B0503020204020204" pitchFamily="34" charset="-122"/>
              <a:ea typeface="微软雅黑" panose="020B0503020204020204" pitchFamily="34" charset="-122"/>
            </a:rPr>
            <a:t>类有 </a:t>
          </a:r>
          <a:r>
            <a:rPr lang="en-US" sz="1600" kern="1200" dirty="0">
              <a:latin typeface="微软雅黑" panose="020B0503020204020204" pitchFamily="34" charset="-122"/>
              <a:ea typeface="微软雅黑" panose="020B0503020204020204" pitchFamily="34" charset="-122"/>
            </a:rPr>
            <a:t>594</a:t>
          </a:r>
          <a:r>
            <a:rPr lang="zh-CN" sz="1600" kern="1200" dirty="0">
              <a:latin typeface="微软雅黑" panose="020B0503020204020204" pitchFamily="34" charset="-122"/>
              <a:ea typeface="微软雅黑" panose="020B0503020204020204" pitchFamily="34" charset="-122"/>
            </a:rPr>
            <a:t>个数据，这一组数据中伤亡人数在</a:t>
          </a:r>
          <a:r>
            <a:rPr lang="en-US" sz="1600" kern="1200" dirty="0">
              <a:latin typeface="微软雅黑" panose="020B0503020204020204" pitchFamily="34" charset="-122"/>
              <a:ea typeface="微软雅黑" panose="020B0503020204020204" pitchFamily="34" charset="-122"/>
            </a:rPr>
            <a:t>10-300</a:t>
          </a:r>
          <a:r>
            <a:rPr lang="zh-CN" sz="1600" kern="1200" dirty="0">
              <a:latin typeface="微软雅黑" panose="020B0503020204020204" pitchFamily="34" charset="-122"/>
              <a:ea typeface="微软雅黑" panose="020B0503020204020204" pitchFamily="34" charset="-122"/>
            </a:rPr>
            <a:t>之间，属于中等恶劣的恐怖事件</a:t>
          </a:r>
          <a:endParaRPr lang="en-US" altLang="zh-CN" sz="1600" kern="1200" dirty="0">
            <a:latin typeface="微软雅黑" panose="020B0503020204020204" pitchFamily="34" charset="-122"/>
            <a:ea typeface="微软雅黑" panose="020B0503020204020204" pitchFamily="34" charset="-122"/>
          </a:endParaRPr>
        </a:p>
      </dsp:txBody>
      <dsp:txXfrm>
        <a:off x="1010189" y="1910524"/>
        <a:ext cx="5234292" cy="955262"/>
      </dsp:txXfrm>
    </dsp:sp>
    <dsp:sp modelId="{37F3D8B5-C641-4F42-805E-079662E8C2F9}">
      <dsp:nvSpPr>
        <dsp:cNvPr id="0" name=""/>
        <dsp:cNvSpPr/>
      </dsp:nvSpPr>
      <dsp:spPr>
        <a:xfrm>
          <a:off x="413150" y="1791116"/>
          <a:ext cx="1194077" cy="119407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221444-24B0-4138-8572-7E9475206235}">
      <dsp:nvSpPr>
        <dsp:cNvPr id="0" name=""/>
        <dsp:cNvSpPr/>
      </dsp:nvSpPr>
      <dsp:spPr>
        <a:xfrm>
          <a:off x="662951" y="3343417"/>
          <a:ext cx="5581529" cy="9552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58239" tIns="40640" rIns="40640" bIns="40640" numCol="1" spcCol="1270" anchor="ctr" anchorCtr="0">
          <a:noAutofit/>
        </a:bodyPr>
        <a:lstStyle/>
        <a:p>
          <a:pPr marL="0" lvl="0" indent="0" algn="l" defTabSz="711200">
            <a:lnSpc>
              <a:spcPct val="90000"/>
            </a:lnSpc>
            <a:spcBef>
              <a:spcPct val="0"/>
            </a:spcBef>
            <a:spcAft>
              <a:spcPct val="35000"/>
            </a:spcAft>
            <a:buNone/>
          </a:pPr>
          <a:r>
            <a:rPr lang="zh-CN" sz="1600" kern="1200" dirty="0">
              <a:latin typeface="微软雅黑" panose="020B0503020204020204" pitchFamily="34" charset="-122"/>
              <a:ea typeface="微软雅黑" panose="020B0503020204020204" pitchFamily="34" charset="-122"/>
            </a:rPr>
            <a:t>第</a:t>
          </a:r>
          <a:r>
            <a:rPr lang="en-US" sz="1600" kern="1200" dirty="0">
              <a:latin typeface="微软雅黑" panose="020B0503020204020204" pitchFamily="34" charset="-122"/>
              <a:ea typeface="微软雅黑" panose="020B0503020204020204" pitchFamily="34" charset="-122"/>
            </a:rPr>
            <a:t>3</a:t>
          </a:r>
          <a:r>
            <a:rPr lang="zh-CN" sz="1600" kern="1200" dirty="0">
              <a:latin typeface="微软雅黑" panose="020B0503020204020204" pitchFamily="34" charset="-122"/>
              <a:ea typeface="微软雅黑" panose="020B0503020204020204" pitchFamily="34" charset="-122"/>
            </a:rPr>
            <a:t>类则是剩余的</a:t>
          </a:r>
          <a:r>
            <a:rPr lang="en-US" sz="1600" kern="1200" dirty="0">
              <a:latin typeface="微软雅黑" panose="020B0503020204020204" pitchFamily="34" charset="-122"/>
              <a:ea typeface="微软雅黑" panose="020B0503020204020204" pitchFamily="34" charset="-122"/>
            </a:rPr>
            <a:t>19</a:t>
          </a:r>
          <a:r>
            <a:rPr lang="zh-CN" sz="1600" kern="1200" dirty="0">
              <a:latin typeface="微软雅黑" panose="020B0503020204020204" pitchFamily="34" charset="-122"/>
              <a:ea typeface="微软雅黑" panose="020B0503020204020204" pitchFamily="34" charset="-122"/>
            </a:rPr>
            <a:t>万条数据，这一组数据伤亡人数极低 可见绝大部分恐怖事件都被有效地遏制了，造成的损失不大。</a:t>
          </a:r>
          <a:endParaRPr lang="zh-CN" altLang="en-US" sz="1600" kern="1200" dirty="0">
            <a:latin typeface="微软雅黑" panose="020B0503020204020204" pitchFamily="34" charset="-122"/>
            <a:ea typeface="微软雅黑" panose="020B0503020204020204" pitchFamily="34" charset="-122"/>
          </a:endParaRPr>
        </a:p>
      </dsp:txBody>
      <dsp:txXfrm>
        <a:off x="662951" y="3343417"/>
        <a:ext cx="5581529" cy="955262"/>
      </dsp:txXfrm>
    </dsp:sp>
    <dsp:sp modelId="{8B998FDA-21F9-4141-8AAD-F3FAE416C01A}">
      <dsp:nvSpPr>
        <dsp:cNvPr id="0" name=""/>
        <dsp:cNvSpPr/>
      </dsp:nvSpPr>
      <dsp:spPr>
        <a:xfrm>
          <a:off x="65913" y="3224009"/>
          <a:ext cx="1194077" cy="119407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E7A195-25D9-48DF-B639-5B24D2B00AE8}" type="datetimeFigureOut">
              <a:rPr lang="zh-CN" altLang="en-US" smtClean="0"/>
              <a:t>2020-05-17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97584D-8746-4D72-BA3A-5A81C8B5466D}" type="slidenum">
              <a:rPr lang="zh-CN" altLang="en-US" smtClean="0"/>
              <a:t>‹#›</a:t>
            </a:fld>
            <a:endParaRPr lang="zh-CN" altLang="en-US"/>
          </a:p>
        </p:txBody>
      </p:sp>
    </p:spTree>
    <p:extLst>
      <p:ext uri="{BB962C8B-B14F-4D97-AF65-F5344CB8AC3E}">
        <p14:creationId xmlns:p14="http://schemas.microsoft.com/office/powerpoint/2010/main" val="892262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97584D-8746-4D72-BA3A-5A81C8B5466D}" type="slidenum">
              <a:rPr lang="zh-CN" altLang="en-US" smtClean="0"/>
              <a:t>1</a:t>
            </a:fld>
            <a:endParaRPr lang="zh-CN" altLang="en-US"/>
          </a:p>
        </p:txBody>
      </p:sp>
    </p:spTree>
    <p:extLst>
      <p:ext uri="{BB962C8B-B14F-4D97-AF65-F5344CB8AC3E}">
        <p14:creationId xmlns:p14="http://schemas.microsoft.com/office/powerpoint/2010/main" val="3928658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DD7357-4FAE-4949-9E96-59E63CE7B16E}" type="slidenum">
              <a:rPr lang="zh-CN" altLang="en-US" smtClean="0"/>
              <a:t>10</a:t>
            </a:fld>
            <a:endParaRPr lang="zh-CN" altLang="en-US"/>
          </a:p>
        </p:txBody>
      </p:sp>
    </p:spTree>
    <p:extLst>
      <p:ext uri="{BB962C8B-B14F-4D97-AF65-F5344CB8AC3E}">
        <p14:creationId xmlns:p14="http://schemas.microsoft.com/office/powerpoint/2010/main" val="1898014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DD7357-4FAE-4949-9E96-59E63CE7B16E}" type="slidenum">
              <a:rPr lang="zh-CN" altLang="en-US" smtClean="0"/>
              <a:t>11</a:t>
            </a:fld>
            <a:endParaRPr lang="zh-CN" altLang="en-US"/>
          </a:p>
        </p:txBody>
      </p:sp>
    </p:spTree>
    <p:extLst>
      <p:ext uri="{BB962C8B-B14F-4D97-AF65-F5344CB8AC3E}">
        <p14:creationId xmlns:p14="http://schemas.microsoft.com/office/powerpoint/2010/main" val="3641918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DD7357-4FAE-4949-9E96-59E63CE7B16E}" type="slidenum">
              <a:rPr lang="zh-CN" altLang="en-US" smtClean="0"/>
              <a:t>12</a:t>
            </a:fld>
            <a:endParaRPr lang="zh-CN" altLang="en-US"/>
          </a:p>
        </p:txBody>
      </p:sp>
    </p:spTree>
    <p:extLst>
      <p:ext uri="{BB962C8B-B14F-4D97-AF65-F5344CB8AC3E}">
        <p14:creationId xmlns:p14="http://schemas.microsoft.com/office/powerpoint/2010/main" val="618125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DD7357-4FAE-4949-9E96-59E63CE7B16E}" type="slidenum">
              <a:rPr lang="zh-CN" altLang="en-US" smtClean="0"/>
              <a:t>13</a:t>
            </a:fld>
            <a:endParaRPr lang="zh-CN" altLang="en-US"/>
          </a:p>
        </p:txBody>
      </p:sp>
    </p:spTree>
    <p:extLst>
      <p:ext uri="{BB962C8B-B14F-4D97-AF65-F5344CB8AC3E}">
        <p14:creationId xmlns:p14="http://schemas.microsoft.com/office/powerpoint/2010/main" val="1917360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DD7357-4FAE-4949-9E96-59E63CE7B16E}" type="slidenum">
              <a:rPr lang="zh-CN" altLang="en-US" smtClean="0"/>
              <a:t>14</a:t>
            </a:fld>
            <a:endParaRPr lang="zh-CN" altLang="en-US"/>
          </a:p>
        </p:txBody>
      </p:sp>
    </p:spTree>
    <p:extLst>
      <p:ext uri="{BB962C8B-B14F-4D97-AF65-F5344CB8AC3E}">
        <p14:creationId xmlns:p14="http://schemas.microsoft.com/office/powerpoint/2010/main" val="450947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DD7357-4FAE-4949-9E96-59E63CE7B16E}" type="slidenum">
              <a:rPr lang="zh-CN" altLang="en-US" smtClean="0"/>
              <a:t>15</a:t>
            </a:fld>
            <a:endParaRPr lang="zh-CN" altLang="en-US"/>
          </a:p>
        </p:txBody>
      </p:sp>
    </p:spTree>
    <p:extLst>
      <p:ext uri="{BB962C8B-B14F-4D97-AF65-F5344CB8AC3E}">
        <p14:creationId xmlns:p14="http://schemas.microsoft.com/office/powerpoint/2010/main" val="2249221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DD7357-4FAE-4949-9E96-59E63CE7B16E}" type="slidenum">
              <a:rPr lang="zh-CN" altLang="en-US" smtClean="0"/>
              <a:t>17</a:t>
            </a:fld>
            <a:endParaRPr lang="zh-CN" altLang="en-US"/>
          </a:p>
        </p:txBody>
      </p:sp>
    </p:spTree>
    <p:extLst>
      <p:ext uri="{BB962C8B-B14F-4D97-AF65-F5344CB8AC3E}">
        <p14:creationId xmlns:p14="http://schemas.microsoft.com/office/powerpoint/2010/main" val="614680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DD7357-4FAE-4949-9E96-59E63CE7B16E}" type="slidenum">
              <a:rPr lang="zh-CN" altLang="en-US" smtClean="0"/>
              <a:t>18</a:t>
            </a:fld>
            <a:endParaRPr lang="zh-CN" altLang="en-US"/>
          </a:p>
        </p:txBody>
      </p:sp>
    </p:spTree>
    <p:extLst>
      <p:ext uri="{BB962C8B-B14F-4D97-AF65-F5344CB8AC3E}">
        <p14:creationId xmlns:p14="http://schemas.microsoft.com/office/powerpoint/2010/main" val="1880640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DD7357-4FAE-4949-9E96-59E63CE7B16E}" type="slidenum">
              <a:rPr lang="zh-CN" altLang="en-US" smtClean="0"/>
              <a:t>19</a:t>
            </a:fld>
            <a:endParaRPr lang="zh-CN" altLang="en-US"/>
          </a:p>
        </p:txBody>
      </p:sp>
    </p:spTree>
    <p:extLst>
      <p:ext uri="{BB962C8B-B14F-4D97-AF65-F5344CB8AC3E}">
        <p14:creationId xmlns:p14="http://schemas.microsoft.com/office/powerpoint/2010/main" val="1242100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DD7357-4FAE-4949-9E96-59E63CE7B16E}" type="slidenum">
              <a:rPr lang="zh-CN" altLang="en-US" smtClean="0"/>
              <a:t>20</a:t>
            </a:fld>
            <a:endParaRPr lang="zh-CN" altLang="en-US"/>
          </a:p>
        </p:txBody>
      </p:sp>
    </p:spTree>
    <p:extLst>
      <p:ext uri="{BB962C8B-B14F-4D97-AF65-F5344CB8AC3E}">
        <p14:creationId xmlns:p14="http://schemas.microsoft.com/office/powerpoint/2010/main" val="853841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97584D-8746-4D72-BA3A-5A81C8B5466D}" type="slidenum">
              <a:rPr lang="zh-CN" altLang="en-US" smtClean="0"/>
              <a:t>2</a:t>
            </a:fld>
            <a:endParaRPr lang="zh-CN" altLang="en-US"/>
          </a:p>
        </p:txBody>
      </p:sp>
    </p:spTree>
    <p:extLst>
      <p:ext uri="{BB962C8B-B14F-4D97-AF65-F5344CB8AC3E}">
        <p14:creationId xmlns:p14="http://schemas.microsoft.com/office/powerpoint/2010/main" val="234326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DD7357-4FAE-4949-9E96-59E63CE7B16E}" type="slidenum">
              <a:rPr lang="zh-CN" altLang="en-US" smtClean="0"/>
              <a:t>21</a:t>
            </a:fld>
            <a:endParaRPr lang="zh-CN" altLang="en-US"/>
          </a:p>
        </p:txBody>
      </p:sp>
    </p:spTree>
    <p:extLst>
      <p:ext uri="{BB962C8B-B14F-4D97-AF65-F5344CB8AC3E}">
        <p14:creationId xmlns:p14="http://schemas.microsoft.com/office/powerpoint/2010/main" val="1552807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DD7357-4FAE-4949-9E96-59E63CE7B16E}" type="slidenum">
              <a:rPr lang="zh-CN" altLang="en-US" smtClean="0"/>
              <a:t>22</a:t>
            </a:fld>
            <a:endParaRPr lang="zh-CN" altLang="en-US"/>
          </a:p>
        </p:txBody>
      </p:sp>
    </p:spTree>
    <p:extLst>
      <p:ext uri="{BB962C8B-B14F-4D97-AF65-F5344CB8AC3E}">
        <p14:creationId xmlns:p14="http://schemas.microsoft.com/office/powerpoint/2010/main" val="3196386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DD7357-4FAE-4949-9E96-59E63CE7B16E}" type="slidenum">
              <a:rPr lang="zh-CN" altLang="en-US" smtClean="0"/>
              <a:t>23</a:t>
            </a:fld>
            <a:endParaRPr lang="zh-CN" altLang="en-US"/>
          </a:p>
        </p:txBody>
      </p:sp>
    </p:spTree>
    <p:extLst>
      <p:ext uri="{BB962C8B-B14F-4D97-AF65-F5344CB8AC3E}">
        <p14:creationId xmlns:p14="http://schemas.microsoft.com/office/powerpoint/2010/main" val="30192505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http://meihua.docer.com/</a:t>
            </a:r>
            <a:endParaRPr lang="zh-CN" altLang="en-US"/>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481F6061-2F4B-488E-8D92-3753CAD4AFB5}"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388000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DD7357-4FAE-4949-9E96-59E63CE7B16E}" type="slidenum">
              <a:rPr lang="zh-CN" altLang="en-US" smtClean="0"/>
              <a:t>26</a:t>
            </a:fld>
            <a:endParaRPr lang="zh-CN" altLang="en-US"/>
          </a:p>
        </p:txBody>
      </p:sp>
    </p:spTree>
    <p:extLst>
      <p:ext uri="{BB962C8B-B14F-4D97-AF65-F5344CB8AC3E}">
        <p14:creationId xmlns:p14="http://schemas.microsoft.com/office/powerpoint/2010/main" val="1711582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DD7357-4FAE-4949-9E96-59E63CE7B16E}" type="slidenum">
              <a:rPr lang="zh-CN" altLang="en-US" smtClean="0"/>
              <a:t>27</a:t>
            </a:fld>
            <a:endParaRPr lang="zh-CN" altLang="en-US"/>
          </a:p>
        </p:txBody>
      </p:sp>
    </p:spTree>
    <p:extLst>
      <p:ext uri="{BB962C8B-B14F-4D97-AF65-F5344CB8AC3E}">
        <p14:creationId xmlns:p14="http://schemas.microsoft.com/office/powerpoint/2010/main" val="1586150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DD7357-4FAE-4949-9E96-59E63CE7B16E}" type="slidenum">
              <a:rPr lang="zh-CN" altLang="en-US" smtClean="0"/>
              <a:t>28</a:t>
            </a:fld>
            <a:endParaRPr lang="zh-CN" altLang="en-US"/>
          </a:p>
        </p:txBody>
      </p:sp>
    </p:spTree>
    <p:extLst>
      <p:ext uri="{BB962C8B-B14F-4D97-AF65-F5344CB8AC3E}">
        <p14:creationId xmlns:p14="http://schemas.microsoft.com/office/powerpoint/2010/main" val="1105650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DD7357-4FAE-4949-9E96-59E63CE7B16E}" type="slidenum">
              <a:rPr lang="zh-CN" altLang="en-US" smtClean="0"/>
              <a:t>29</a:t>
            </a:fld>
            <a:endParaRPr lang="zh-CN" altLang="en-US"/>
          </a:p>
        </p:txBody>
      </p:sp>
    </p:spTree>
    <p:extLst>
      <p:ext uri="{BB962C8B-B14F-4D97-AF65-F5344CB8AC3E}">
        <p14:creationId xmlns:p14="http://schemas.microsoft.com/office/powerpoint/2010/main" val="24798983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DD7357-4FAE-4949-9E96-59E63CE7B16E}" type="slidenum">
              <a:rPr lang="zh-CN" altLang="en-US" smtClean="0"/>
              <a:t>33</a:t>
            </a:fld>
            <a:endParaRPr lang="zh-CN" altLang="en-US"/>
          </a:p>
        </p:txBody>
      </p:sp>
    </p:spTree>
    <p:extLst>
      <p:ext uri="{BB962C8B-B14F-4D97-AF65-F5344CB8AC3E}">
        <p14:creationId xmlns:p14="http://schemas.microsoft.com/office/powerpoint/2010/main" val="12322159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DD7357-4FAE-4949-9E96-59E63CE7B16E}" type="slidenum">
              <a:rPr lang="zh-CN" altLang="en-US" smtClean="0"/>
              <a:t>34</a:t>
            </a:fld>
            <a:endParaRPr lang="zh-CN" altLang="en-US"/>
          </a:p>
        </p:txBody>
      </p:sp>
    </p:spTree>
    <p:extLst>
      <p:ext uri="{BB962C8B-B14F-4D97-AF65-F5344CB8AC3E}">
        <p14:creationId xmlns:p14="http://schemas.microsoft.com/office/powerpoint/2010/main" val="1826191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http://meihua.docer.com/</a:t>
            </a:r>
            <a:endParaRPr lang="zh-CN" altLang="en-US"/>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481F6061-2F4B-488E-8D92-3753CAD4AFB5}"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095316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DD7357-4FAE-4949-9E96-59E63CE7B16E}" type="slidenum">
              <a:rPr lang="zh-CN" altLang="en-US" smtClean="0"/>
              <a:t>35</a:t>
            </a:fld>
            <a:endParaRPr lang="zh-CN" altLang="en-US"/>
          </a:p>
        </p:txBody>
      </p:sp>
    </p:spTree>
    <p:extLst>
      <p:ext uri="{BB962C8B-B14F-4D97-AF65-F5344CB8AC3E}">
        <p14:creationId xmlns:p14="http://schemas.microsoft.com/office/powerpoint/2010/main" val="9551335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DD7357-4FAE-4949-9E96-59E63CE7B16E}" type="slidenum">
              <a:rPr lang="zh-CN" altLang="en-US" smtClean="0"/>
              <a:t>36</a:t>
            </a:fld>
            <a:endParaRPr lang="zh-CN" altLang="en-US"/>
          </a:p>
        </p:txBody>
      </p:sp>
    </p:spTree>
    <p:extLst>
      <p:ext uri="{BB962C8B-B14F-4D97-AF65-F5344CB8AC3E}">
        <p14:creationId xmlns:p14="http://schemas.microsoft.com/office/powerpoint/2010/main" val="4069467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DD7357-4FAE-4949-9E96-59E63CE7B16E}" type="slidenum">
              <a:rPr lang="zh-CN" altLang="en-US" smtClean="0"/>
              <a:t>37</a:t>
            </a:fld>
            <a:endParaRPr lang="zh-CN" altLang="en-US"/>
          </a:p>
        </p:txBody>
      </p:sp>
    </p:spTree>
    <p:extLst>
      <p:ext uri="{BB962C8B-B14F-4D97-AF65-F5344CB8AC3E}">
        <p14:creationId xmlns:p14="http://schemas.microsoft.com/office/powerpoint/2010/main" val="6445713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DD7357-4FAE-4949-9E96-59E63CE7B16E}" type="slidenum">
              <a:rPr lang="zh-CN" altLang="en-US" smtClean="0"/>
              <a:t>38</a:t>
            </a:fld>
            <a:endParaRPr lang="zh-CN" altLang="en-US"/>
          </a:p>
        </p:txBody>
      </p:sp>
    </p:spTree>
    <p:extLst>
      <p:ext uri="{BB962C8B-B14F-4D97-AF65-F5344CB8AC3E}">
        <p14:creationId xmlns:p14="http://schemas.microsoft.com/office/powerpoint/2010/main" val="2781032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DD7357-4FAE-4949-9E96-59E63CE7B16E}" type="slidenum">
              <a:rPr lang="zh-CN" altLang="en-US" smtClean="0"/>
              <a:t>40</a:t>
            </a:fld>
            <a:endParaRPr lang="zh-CN" altLang="en-US"/>
          </a:p>
        </p:txBody>
      </p:sp>
    </p:spTree>
    <p:extLst>
      <p:ext uri="{BB962C8B-B14F-4D97-AF65-F5344CB8AC3E}">
        <p14:creationId xmlns:p14="http://schemas.microsoft.com/office/powerpoint/2010/main" val="3656976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DD7357-4FAE-4949-9E96-59E63CE7B16E}" type="slidenum">
              <a:rPr lang="zh-CN" altLang="en-US" smtClean="0"/>
              <a:t>41</a:t>
            </a:fld>
            <a:endParaRPr lang="zh-CN" altLang="en-US"/>
          </a:p>
        </p:txBody>
      </p:sp>
    </p:spTree>
    <p:extLst>
      <p:ext uri="{BB962C8B-B14F-4D97-AF65-F5344CB8AC3E}">
        <p14:creationId xmlns:p14="http://schemas.microsoft.com/office/powerpoint/2010/main" val="40885991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DD7357-4FAE-4949-9E96-59E63CE7B16E}" type="slidenum">
              <a:rPr lang="zh-CN" altLang="en-US" smtClean="0"/>
              <a:t>42</a:t>
            </a:fld>
            <a:endParaRPr lang="zh-CN" altLang="en-US"/>
          </a:p>
        </p:txBody>
      </p:sp>
    </p:spTree>
    <p:extLst>
      <p:ext uri="{BB962C8B-B14F-4D97-AF65-F5344CB8AC3E}">
        <p14:creationId xmlns:p14="http://schemas.microsoft.com/office/powerpoint/2010/main" val="4267097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http://meihua.docer.com/</a:t>
            </a:r>
            <a:endParaRPr lang="zh-CN" altLang="en-US"/>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481F6061-2F4B-488E-8D92-3753CAD4AFB5}"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43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1918093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97584D-8746-4D72-BA3A-5A81C8B5466D}" type="slidenum">
              <a:rPr lang="zh-CN" altLang="en-US" smtClean="0"/>
              <a:t>44</a:t>
            </a:fld>
            <a:endParaRPr lang="zh-CN" altLang="en-US"/>
          </a:p>
        </p:txBody>
      </p:sp>
    </p:spTree>
    <p:extLst>
      <p:ext uri="{BB962C8B-B14F-4D97-AF65-F5344CB8AC3E}">
        <p14:creationId xmlns:p14="http://schemas.microsoft.com/office/powerpoint/2010/main" val="24404326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154411-6D0A-49A7-81D8-9A845F50F6F8}" type="slidenum">
              <a:rPr lang="zh-CN" altLang="en-US" smtClean="0"/>
              <a:t>46</a:t>
            </a:fld>
            <a:endParaRPr lang="zh-CN" altLang="en-US"/>
          </a:p>
        </p:txBody>
      </p:sp>
    </p:spTree>
    <p:extLst>
      <p:ext uri="{BB962C8B-B14F-4D97-AF65-F5344CB8AC3E}">
        <p14:creationId xmlns:p14="http://schemas.microsoft.com/office/powerpoint/2010/main" val="1293053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97584D-8746-4D72-BA3A-5A81C8B5466D}" type="slidenum">
              <a:rPr lang="zh-CN" altLang="en-US" smtClean="0"/>
              <a:t>4</a:t>
            </a:fld>
            <a:endParaRPr lang="zh-CN" altLang="en-US"/>
          </a:p>
        </p:txBody>
      </p:sp>
    </p:spTree>
    <p:extLst>
      <p:ext uri="{BB962C8B-B14F-4D97-AF65-F5344CB8AC3E}">
        <p14:creationId xmlns:p14="http://schemas.microsoft.com/office/powerpoint/2010/main" val="4102580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97584D-8746-4D72-BA3A-5A81C8B5466D}" type="slidenum">
              <a:rPr lang="zh-CN" altLang="en-US" smtClean="0"/>
              <a:t>5</a:t>
            </a:fld>
            <a:endParaRPr lang="zh-CN" altLang="en-US"/>
          </a:p>
        </p:txBody>
      </p:sp>
    </p:spTree>
    <p:extLst>
      <p:ext uri="{BB962C8B-B14F-4D97-AF65-F5344CB8AC3E}">
        <p14:creationId xmlns:p14="http://schemas.microsoft.com/office/powerpoint/2010/main" val="916108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DD7357-4FAE-4949-9E96-59E63CE7B16E}" type="slidenum">
              <a:rPr lang="zh-CN" altLang="en-US" smtClean="0"/>
              <a:t>6</a:t>
            </a:fld>
            <a:endParaRPr lang="zh-CN" altLang="en-US"/>
          </a:p>
        </p:txBody>
      </p:sp>
    </p:spTree>
    <p:extLst>
      <p:ext uri="{BB962C8B-B14F-4D97-AF65-F5344CB8AC3E}">
        <p14:creationId xmlns:p14="http://schemas.microsoft.com/office/powerpoint/2010/main" val="1473407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DD7357-4FAE-4949-9E96-59E63CE7B16E}" type="slidenum">
              <a:rPr lang="zh-CN" altLang="en-US" smtClean="0"/>
              <a:t>7</a:t>
            </a:fld>
            <a:endParaRPr lang="zh-CN" altLang="en-US"/>
          </a:p>
        </p:txBody>
      </p:sp>
    </p:spTree>
    <p:extLst>
      <p:ext uri="{BB962C8B-B14F-4D97-AF65-F5344CB8AC3E}">
        <p14:creationId xmlns:p14="http://schemas.microsoft.com/office/powerpoint/2010/main" val="832646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DD7357-4FAE-4949-9E96-59E63CE7B16E}" type="slidenum">
              <a:rPr lang="zh-CN" altLang="en-US" smtClean="0"/>
              <a:t>8</a:t>
            </a:fld>
            <a:endParaRPr lang="zh-CN" altLang="en-US"/>
          </a:p>
        </p:txBody>
      </p:sp>
    </p:spTree>
    <p:extLst>
      <p:ext uri="{BB962C8B-B14F-4D97-AF65-F5344CB8AC3E}">
        <p14:creationId xmlns:p14="http://schemas.microsoft.com/office/powerpoint/2010/main" val="2219389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DD7357-4FAE-4949-9E96-59E63CE7B16E}" type="slidenum">
              <a:rPr lang="zh-CN" altLang="en-US" smtClean="0"/>
              <a:t>9</a:t>
            </a:fld>
            <a:endParaRPr lang="zh-CN" altLang="en-US"/>
          </a:p>
        </p:txBody>
      </p:sp>
    </p:spTree>
    <p:extLst>
      <p:ext uri="{BB962C8B-B14F-4D97-AF65-F5344CB8AC3E}">
        <p14:creationId xmlns:p14="http://schemas.microsoft.com/office/powerpoint/2010/main" val="2944428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28C9EF-35E1-4704-989A-ED9B549B0CB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5E58C3F-3E21-4D56-B23B-10A0180B93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4721895-80C6-4091-A182-9FA754146A61}"/>
              </a:ext>
            </a:extLst>
          </p:cNvPr>
          <p:cNvSpPr>
            <a:spLocks noGrp="1"/>
          </p:cNvSpPr>
          <p:nvPr>
            <p:ph type="dt" sz="half" idx="10"/>
          </p:nvPr>
        </p:nvSpPr>
        <p:spPr/>
        <p:txBody>
          <a:bodyPr/>
          <a:lstStyle/>
          <a:p>
            <a:fld id="{F68D6209-B3DA-41BE-87E3-CC78C5062099}" type="datetimeFigureOut">
              <a:rPr lang="zh-CN" altLang="en-US" smtClean="0"/>
              <a:t>2020-05-17</a:t>
            </a:fld>
            <a:endParaRPr lang="zh-CN" altLang="en-US"/>
          </a:p>
        </p:txBody>
      </p:sp>
      <p:sp>
        <p:nvSpPr>
          <p:cNvPr id="5" name="页脚占位符 4">
            <a:extLst>
              <a:ext uri="{FF2B5EF4-FFF2-40B4-BE49-F238E27FC236}">
                <a16:creationId xmlns:a16="http://schemas.microsoft.com/office/drawing/2014/main" id="{7AF01E20-1655-425C-B087-9252FDCE3C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9E815A-189C-4D28-8C1B-138B3F9466F0}"/>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221754726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AF17CD-769A-49ED-A473-72E8B1E686D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44AAEE2-E0AB-4BF0-AA8E-FBB312F36AD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D45D210-8AFF-44AF-9D6D-D2D4886E1936}"/>
              </a:ext>
            </a:extLst>
          </p:cNvPr>
          <p:cNvSpPr>
            <a:spLocks noGrp="1"/>
          </p:cNvSpPr>
          <p:nvPr>
            <p:ph type="dt" sz="half" idx="10"/>
          </p:nvPr>
        </p:nvSpPr>
        <p:spPr/>
        <p:txBody>
          <a:bodyPr/>
          <a:lstStyle/>
          <a:p>
            <a:fld id="{F68D6209-B3DA-41BE-87E3-CC78C5062099}" type="datetimeFigureOut">
              <a:rPr lang="zh-CN" altLang="en-US" smtClean="0"/>
              <a:t>2020-05-17</a:t>
            </a:fld>
            <a:endParaRPr lang="zh-CN" altLang="en-US"/>
          </a:p>
        </p:txBody>
      </p:sp>
      <p:sp>
        <p:nvSpPr>
          <p:cNvPr id="5" name="页脚占位符 4">
            <a:extLst>
              <a:ext uri="{FF2B5EF4-FFF2-40B4-BE49-F238E27FC236}">
                <a16:creationId xmlns:a16="http://schemas.microsoft.com/office/drawing/2014/main" id="{F85FAF88-FA82-45E3-824A-BD15673F3E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59E2767-F62A-4E55-BB09-B24585AFAD57}"/>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344702092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7022C42-DFA9-4716-AF4A-D3A6790D21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409B41-5A38-4C19-A2A5-6ADD9877F4A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F794A8A-9572-4E03-8CDC-09CE43124614}"/>
              </a:ext>
            </a:extLst>
          </p:cNvPr>
          <p:cNvSpPr>
            <a:spLocks noGrp="1"/>
          </p:cNvSpPr>
          <p:nvPr>
            <p:ph type="dt" sz="half" idx="10"/>
          </p:nvPr>
        </p:nvSpPr>
        <p:spPr/>
        <p:txBody>
          <a:bodyPr/>
          <a:lstStyle/>
          <a:p>
            <a:fld id="{F68D6209-B3DA-41BE-87E3-CC78C5062099}" type="datetimeFigureOut">
              <a:rPr lang="zh-CN" altLang="en-US" smtClean="0"/>
              <a:t>2020-05-17</a:t>
            </a:fld>
            <a:endParaRPr lang="zh-CN" altLang="en-US"/>
          </a:p>
        </p:txBody>
      </p:sp>
      <p:sp>
        <p:nvSpPr>
          <p:cNvPr id="5" name="页脚占位符 4">
            <a:extLst>
              <a:ext uri="{FF2B5EF4-FFF2-40B4-BE49-F238E27FC236}">
                <a16:creationId xmlns:a16="http://schemas.microsoft.com/office/drawing/2014/main" id="{01C23BA1-373D-4381-A2B1-BDC9A111FE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36FD79-4B6D-4D36-A4B5-434223F65B0C}"/>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416455017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am Work #1">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rot="434797">
            <a:off x="1198267" y="2019299"/>
            <a:ext cx="1828800" cy="1828800"/>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
        <p:nvSpPr>
          <p:cNvPr id="8" name="Picture Placeholder 6"/>
          <p:cNvSpPr>
            <a:spLocks noGrp="1"/>
          </p:cNvSpPr>
          <p:nvPr>
            <p:ph type="pic" sz="quarter" idx="11" hasCustomPrompt="1"/>
          </p:nvPr>
        </p:nvSpPr>
        <p:spPr>
          <a:xfrm rot="434797">
            <a:off x="6414869" y="2030510"/>
            <a:ext cx="1828800" cy="1828800"/>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
        <p:nvSpPr>
          <p:cNvPr id="9" name="Picture Placeholder 6"/>
          <p:cNvSpPr>
            <a:spLocks noGrp="1"/>
          </p:cNvSpPr>
          <p:nvPr>
            <p:ph type="pic" sz="quarter" idx="12" hasCustomPrompt="1"/>
          </p:nvPr>
        </p:nvSpPr>
        <p:spPr>
          <a:xfrm rot="434797">
            <a:off x="1195986" y="4329978"/>
            <a:ext cx="1828800" cy="1828800"/>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
        <p:nvSpPr>
          <p:cNvPr id="10" name="Picture Placeholder 6"/>
          <p:cNvSpPr>
            <a:spLocks noGrp="1"/>
          </p:cNvSpPr>
          <p:nvPr>
            <p:ph type="pic" sz="quarter" idx="13" hasCustomPrompt="1"/>
          </p:nvPr>
        </p:nvSpPr>
        <p:spPr>
          <a:xfrm rot="434797">
            <a:off x="6421733" y="4345750"/>
            <a:ext cx="1828800" cy="1828800"/>
          </a:xfrm>
          <a:prstGeom prst="rect">
            <a:avLst/>
          </a:prstGeom>
          <a:solidFill>
            <a:schemeClr val="bg1">
              <a:lumMod val="65000"/>
            </a:schemeClr>
          </a:solidFill>
        </p:spPr>
        <p:txBody>
          <a:bodyPr/>
          <a:lstStyle>
            <a:lvl1pPr marL="0" indent="0">
              <a:buNone/>
              <a:defRPr sz="1000" b="1">
                <a:solidFill>
                  <a:schemeClr val="bg1"/>
                </a:solidFill>
              </a:defRPr>
            </a:lvl1pPr>
          </a:lstStyle>
          <a:p>
            <a:r>
              <a:rPr lang="en-US"/>
              <a:t>Team</a:t>
            </a:r>
          </a:p>
        </p:txBody>
      </p:sp>
    </p:spTree>
    <p:extLst>
      <p:ext uri="{BB962C8B-B14F-4D97-AF65-F5344CB8AC3E}">
        <p14:creationId xmlns:p14="http://schemas.microsoft.com/office/powerpoint/2010/main" val="355406457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72676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248519-8ADB-4E68-BAFD-96DFFE6EC75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DAFC00-0AC7-4BF5-A625-FFDB010E48D5}"/>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2D03772-45E9-4368-B638-8F019CF2E6A2}"/>
              </a:ext>
            </a:extLst>
          </p:cNvPr>
          <p:cNvSpPr>
            <a:spLocks noGrp="1"/>
          </p:cNvSpPr>
          <p:nvPr>
            <p:ph type="dt" sz="half" idx="10"/>
          </p:nvPr>
        </p:nvSpPr>
        <p:spPr/>
        <p:txBody>
          <a:bodyPr/>
          <a:lstStyle/>
          <a:p>
            <a:fld id="{F68D6209-B3DA-41BE-87E3-CC78C5062099}" type="datetimeFigureOut">
              <a:rPr lang="zh-CN" altLang="en-US" smtClean="0"/>
              <a:t>2020-05-17</a:t>
            </a:fld>
            <a:endParaRPr lang="zh-CN" altLang="en-US"/>
          </a:p>
        </p:txBody>
      </p:sp>
      <p:sp>
        <p:nvSpPr>
          <p:cNvPr id="5" name="页脚占位符 4">
            <a:extLst>
              <a:ext uri="{FF2B5EF4-FFF2-40B4-BE49-F238E27FC236}">
                <a16:creationId xmlns:a16="http://schemas.microsoft.com/office/drawing/2014/main" id="{2265E712-5F98-4CF3-99F6-FE87C5737F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CD29FE-228A-466F-8966-D51C103C84A0}"/>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329272113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BE0DA3-ED27-425C-A302-10C1A21FF9B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F6BF86B-6C80-441B-BECC-0F7753BE9E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439FAF8E-0959-40B4-BB7A-542F352C47A7}"/>
              </a:ext>
            </a:extLst>
          </p:cNvPr>
          <p:cNvSpPr>
            <a:spLocks noGrp="1"/>
          </p:cNvSpPr>
          <p:nvPr>
            <p:ph type="dt" sz="half" idx="10"/>
          </p:nvPr>
        </p:nvSpPr>
        <p:spPr/>
        <p:txBody>
          <a:bodyPr/>
          <a:lstStyle/>
          <a:p>
            <a:fld id="{F68D6209-B3DA-41BE-87E3-CC78C5062099}" type="datetimeFigureOut">
              <a:rPr lang="zh-CN" altLang="en-US" smtClean="0"/>
              <a:t>2020-05-17</a:t>
            </a:fld>
            <a:endParaRPr lang="zh-CN" altLang="en-US"/>
          </a:p>
        </p:txBody>
      </p:sp>
      <p:sp>
        <p:nvSpPr>
          <p:cNvPr id="5" name="页脚占位符 4">
            <a:extLst>
              <a:ext uri="{FF2B5EF4-FFF2-40B4-BE49-F238E27FC236}">
                <a16:creationId xmlns:a16="http://schemas.microsoft.com/office/drawing/2014/main" id="{BC3239D4-F786-44F6-98F2-856934C80E3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BD7541-0BF8-4A5F-981C-5F08CEDDA160}"/>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258300524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87EDB-B39D-454B-BE03-9BA3668AFEE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48E52-E260-47BB-A340-85D21E5FFF5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05D626E-0CE1-4C0F-A1A0-6081DE4A7912}"/>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D41BDC2-74F9-4262-80C5-E0E4A0223209}"/>
              </a:ext>
            </a:extLst>
          </p:cNvPr>
          <p:cNvSpPr>
            <a:spLocks noGrp="1"/>
          </p:cNvSpPr>
          <p:nvPr>
            <p:ph type="dt" sz="half" idx="10"/>
          </p:nvPr>
        </p:nvSpPr>
        <p:spPr/>
        <p:txBody>
          <a:bodyPr/>
          <a:lstStyle/>
          <a:p>
            <a:fld id="{F68D6209-B3DA-41BE-87E3-CC78C5062099}" type="datetimeFigureOut">
              <a:rPr lang="zh-CN" altLang="en-US" smtClean="0"/>
              <a:t>2020-05-17</a:t>
            </a:fld>
            <a:endParaRPr lang="zh-CN" altLang="en-US"/>
          </a:p>
        </p:txBody>
      </p:sp>
      <p:sp>
        <p:nvSpPr>
          <p:cNvPr id="6" name="页脚占位符 5">
            <a:extLst>
              <a:ext uri="{FF2B5EF4-FFF2-40B4-BE49-F238E27FC236}">
                <a16:creationId xmlns:a16="http://schemas.microsoft.com/office/drawing/2014/main" id="{BCD59852-09CA-4351-A7CE-C5819B63E84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C5E91E3-5274-498E-8404-8BABCFA99AB3}"/>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189019201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E697C6-8905-4A13-8846-18F1ADAFF72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D7F7498-B529-46ED-AC23-804C70F236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6738D4F8-96CD-41B0-B600-EFE6CCA8AA5F}"/>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BCCB70FF-355A-4E44-B09B-FED87724E4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D12A350-DF98-4A9F-9014-5B8FCCE86FD7}"/>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3D6E7744-1613-4F17-BC8D-03707A14B973}"/>
              </a:ext>
            </a:extLst>
          </p:cNvPr>
          <p:cNvSpPr>
            <a:spLocks noGrp="1"/>
          </p:cNvSpPr>
          <p:nvPr>
            <p:ph type="dt" sz="half" idx="10"/>
          </p:nvPr>
        </p:nvSpPr>
        <p:spPr/>
        <p:txBody>
          <a:bodyPr/>
          <a:lstStyle/>
          <a:p>
            <a:fld id="{F68D6209-B3DA-41BE-87E3-CC78C5062099}" type="datetimeFigureOut">
              <a:rPr lang="zh-CN" altLang="en-US" smtClean="0"/>
              <a:t>2020-05-17</a:t>
            </a:fld>
            <a:endParaRPr lang="zh-CN" altLang="en-US"/>
          </a:p>
        </p:txBody>
      </p:sp>
      <p:sp>
        <p:nvSpPr>
          <p:cNvPr id="8" name="页脚占位符 7">
            <a:extLst>
              <a:ext uri="{FF2B5EF4-FFF2-40B4-BE49-F238E27FC236}">
                <a16:creationId xmlns:a16="http://schemas.microsoft.com/office/drawing/2014/main" id="{70D88421-40A0-42F1-9FF1-AE4732EC5BA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A35BD99-F746-4089-AA38-182F80932A14}"/>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3867945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9CF11-0C01-459E-A9DB-4EA0C444794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5DFB698-D83A-4973-BCE1-8EBA6D0C8E03}"/>
              </a:ext>
            </a:extLst>
          </p:cNvPr>
          <p:cNvSpPr>
            <a:spLocks noGrp="1"/>
          </p:cNvSpPr>
          <p:nvPr>
            <p:ph type="dt" sz="half" idx="10"/>
          </p:nvPr>
        </p:nvSpPr>
        <p:spPr/>
        <p:txBody>
          <a:bodyPr/>
          <a:lstStyle/>
          <a:p>
            <a:fld id="{F68D6209-B3DA-41BE-87E3-CC78C5062099}" type="datetimeFigureOut">
              <a:rPr lang="zh-CN" altLang="en-US" smtClean="0"/>
              <a:t>2020-05-17</a:t>
            </a:fld>
            <a:endParaRPr lang="zh-CN" altLang="en-US"/>
          </a:p>
        </p:txBody>
      </p:sp>
      <p:sp>
        <p:nvSpPr>
          <p:cNvPr id="4" name="页脚占位符 3">
            <a:extLst>
              <a:ext uri="{FF2B5EF4-FFF2-40B4-BE49-F238E27FC236}">
                <a16:creationId xmlns:a16="http://schemas.microsoft.com/office/drawing/2014/main" id="{BE687DBB-01D7-450E-AD26-EDDD049BF4B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A7977A1-5B3D-4155-B505-82BBE8AD4320}"/>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76705872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FCFB86A-A4B3-41D7-896C-B1AAF170ABA1}"/>
              </a:ext>
            </a:extLst>
          </p:cNvPr>
          <p:cNvSpPr>
            <a:spLocks noGrp="1"/>
          </p:cNvSpPr>
          <p:nvPr>
            <p:ph type="dt" sz="half" idx="10"/>
          </p:nvPr>
        </p:nvSpPr>
        <p:spPr/>
        <p:txBody>
          <a:bodyPr/>
          <a:lstStyle/>
          <a:p>
            <a:fld id="{F68D6209-B3DA-41BE-87E3-CC78C5062099}" type="datetimeFigureOut">
              <a:rPr lang="zh-CN" altLang="en-US" smtClean="0"/>
              <a:t>2020-05-17</a:t>
            </a:fld>
            <a:endParaRPr lang="zh-CN" altLang="en-US"/>
          </a:p>
        </p:txBody>
      </p:sp>
      <p:sp>
        <p:nvSpPr>
          <p:cNvPr id="3" name="页脚占位符 2">
            <a:extLst>
              <a:ext uri="{FF2B5EF4-FFF2-40B4-BE49-F238E27FC236}">
                <a16:creationId xmlns:a16="http://schemas.microsoft.com/office/drawing/2014/main" id="{3DE48D47-F4E5-4BC3-8B93-F8AEDB87B5E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514D83C-A030-4768-9BC5-8784D4613076}"/>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84714520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F3ABF-6686-4FB5-BCC1-5306FCCCA9C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997E579-0133-4A48-8EEE-4AAC4B65A6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0B0AA31-5E12-423E-A0CD-7DF9B6BF43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1BADAC7-07DF-4D5D-A6D6-B30FF837375D}"/>
              </a:ext>
            </a:extLst>
          </p:cNvPr>
          <p:cNvSpPr>
            <a:spLocks noGrp="1"/>
          </p:cNvSpPr>
          <p:nvPr>
            <p:ph type="dt" sz="half" idx="10"/>
          </p:nvPr>
        </p:nvSpPr>
        <p:spPr/>
        <p:txBody>
          <a:bodyPr/>
          <a:lstStyle/>
          <a:p>
            <a:fld id="{F68D6209-B3DA-41BE-87E3-CC78C5062099}" type="datetimeFigureOut">
              <a:rPr lang="zh-CN" altLang="en-US" smtClean="0"/>
              <a:t>2020-05-17</a:t>
            </a:fld>
            <a:endParaRPr lang="zh-CN" altLang="en-US"/>
          </a:p>
        </p:txBody>
      </p:sp>
      <p:sp>
        <p:nvSpPr>
          <p:cNvPr id="6" name="页脚占位符 5">
            <a:extLst>
              <a:ext uri="{FF2B5EF4-FFF2-40B4-BE49-F238E27FC236}">
                <a16:creationId xmlns:a16="http://schemas.microsoft.com/office/drawing/2014/main" id="{8CB2AF12-8305-493D-BC08-D0F1F9A30EE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EC84228-60D7-4A82-B419-51BF9C001A27}"/>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201701268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3CFF5-8718-40E8-9261-7AA957A1DC8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5E70AE-60CC-419D-B713-A174025908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6BE1724-5E8F-4B1E-BB7D-47FFA58B3A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08F98AE-BAF5-439D-99F1-186302D05829}"/>
              </a:ext>
            </a:extLst>
          </p:cNvPr>
          <p:cNvSpPr>
            <a:spLocks noGrp="1"/>
          </p:cNvSpPr>
          <p:nvPr>
            <p:ph type="dt" sz="half" idx="10"/>
          </p:nvPr>
        </p:nvSpPr>
        <p:spPr/>
        <p:txBody>
          <a:bodyPr/>
          <a:lstStyle/>
          <a:p>
            <a:fld id="{F68D6209-B3DA-41BE-87E3-CC78C5062099}" type="datetimeFigureOut">
              <a:rPr lang="zh-CN" altLang="en-US" smtClean="0"/>
              <a:t>2020-05-17</a:t>
            </a:fld>
            <a:endParaRPr lang="zh-CN" altLang="en-US"/>
          </a:p>
        </p:txBody>
      </p:sp>
      <p:sp>
        <p:nvSpPr>
          <p:cNvPr id="6" name="页脚占位符 5">
            <a:extLst>
              <a:ext uri="{FF2B5EF4-FFF2-40B4-BE49-F238E27FC236}">
                <a16:creationId xmlns:a16="http://schemas.microsoft.com/office/drawing/2014/main" id="{1A06598B-6212-4F19-A94A-604393CC422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EA3B029-B394-4238-96C0-086658E7DE6E}"/>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215171989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1C80250-CB60-41F5-80EF-EC869C2EA8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65790C0-C5D5-4D77-98B6-432809A61A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5C4F86D-0E2E-4C8B-B8FF-7D3848121F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8D6209-B3DA-41BE-87E3-CC78C5062099}" type="datetimeFigureOut">
              <a:rPr lang="zh-CN" altLang="en-US" smtClean="0"/>
              <a:t>2020-05-17</a:t>
            </a:fld>
            <a:endParaRPr lang="zh-CN" altLang="en-US"/>
          </a:p>
        </p:txBody>
      </p:sp>
      <p:sp>
        <p:nvSpPr>
          <p:cNvPr id="5" name="页脚占位符 4">
            <a:extLst>
              <a:ext uri="{FF2B5EF4-FFF2-40B4-BE49-F238E27FC236}">
                <a16:creationId xmlns:a16="http://schemas.microsoft.com/office/drawing/2014/main" id="{5576CB20-07E1-48E5-86C5-AF8E096BD5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D091CF7-C75C-4D90-B550-3AC6F6BE15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4271948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 id="2147483665" r:id="rId13"/>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emf"/><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slide" Target="slide3.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notesSlide" Target="../notesSlides/notesSlide2.xml"/><Relationship Id="rId2" Type="http://schemas.openxmlformats.org/officeDocument/2006/relationships/tags" Target="../tags/tag5.xml"/><Relationship Id="rId1" Type="http://schemas.openxmlformats.org/officeDocument/2006/relationships/themeOverride" Target="../theme/themeOverride2.xml"/><Relationship Id="rId6" Type="http://schemas.openxmlformats.org/officeDocument/2006/relationships/tags" Target="../tags/tag9.xml"/><Relationship Id="rId11" Type="http://schemas.openxmlformats.org/officeDocument/2006/relationships/slideLayout" Target="../slideLayouts/slideLayout7.xml"/><Relationship Id="rId5" Type="http://schemas.openxmlformats.org/officeDocument/2006/relationships/tags" Target="../tags/tag8.xml"/><Relationship Id="rId15" Type="http://schemas.openxmlformats.org/officeDocument/2006/relationships/slide" Target="slide43.xml"/><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slide" Target="slide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notesSlide" Target="../notesSlides/notesSlide23.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7.xml"/><Relationship Id="rId5" Type="http://schemas.openxmlformats.org/officeDocument/2006/relationships/tags" Target="../tags/tag26.xml"/><Relationship Id="rId4" Type="http://schemas.openxmlformats.org/officeDocument/2006/relationships/tags" Target="../tags/tag25.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notesSlide" Target="../notesSlides/notesSlide3.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Layout" Target="../slideLayouts/slideLayout7.xml"/><Relationship Id="rId5" Type="http://schemas.openxmlformats.org/officeDocument/2006/relationships/tags" Target="../tags/tag18.xml"/><Relationship Id="rId4" Type="http://schemas.openxmlformats.org/officeDocument/2006/relationships/tags" Target="../tags/tag17.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notesSlide" Target="../notesSlides/notesSlide37.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7.xml"/><Relationship Id="rId5" Type="http://schemas.openxmlformats.org/officeDocument/2006/relationships/tags" Target="../tags/tag31.xml"/><Relationship Id="rId4" Type="http://schemas.openxmlformats.org/officeDocument/2006/relationships/tags" Target="../tags/tag3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6.xml"/><Relationship Id="rId1" Type="http://schemas.openxmlformats.org/officeDocument/2006/relationships/tags" Target="../tags/tag3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png"/><Relationship Id="rId5" Type="http://schemas.openxmlformats.org/officeDocument/2006/relationships/notesSlide" Target="../notesSlides/notesSlide5.xml"/><Relationship Id="rId4"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6.xml"/><Relationship Id="rId1" Type="http://schemas.openxmlformats.org/officeDocument/2006/relationships/tags" Target="../tags/tag33.xml"/><Relationship Id="rId5" Type="http://schemas.openxmlformats.org/officeDocument/2006/relationships/image" Target="../media/image47.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46C8E5B-E5AF-4CE6-B579-DFF2834F8EBE}"/>
              </a:ext>
            </a:extLst>
          </p:cNvPr>
          <p:cNvPicPr>
            <a:picLocks noChangeAspect="1"/>
          </p:cNvPicPr>
          <p:nvPr/>
        </p:nvPicPr>
        <p:blipFill>
          <a:blip r:embed="rId7"/>
          <a:stretch>
            <a:fillRect/>
          </a:stretch>
        </p:blipFill>
        <p:spPr>
          <a:xfrm>
            <a:off x="2156" y="1975"/>
            <a:ext cx="7022758" cy="6856025"/>
          </a:xfrm>
          <a:prstGeom prst="rect">
            <a:avLst/>
          </a:prstGeom>
        </p:spPr>
      </p:pic>
      <p:sp>
        <p:nvSpPr>
          <p:cNvPr id="23" name="PA_文本框 1">
            <a:extLst>
              <a:ext uri="{FF2B5EF4-FFF2-40B4-BE49-F238E27FC236}">
                <a16:creationId xmlns:a16="http://schemas.microsoft.com/office/drawing/2014/main" id="{D6A6F486-EF97-4FC1-A08D-034452B04C38}"/>
              </a:ext>
            </a:extLst>
          </p:cNvPr>
          <p:cNvSpPr txBox="1"/>
          <p:nvPr>
            <p:custDataLst>
              <p:tags r:id="rId2"/>
            </p:custDataLst>
          </p:nvPr>
        </p:nvSpPr>
        <p:spPr>
          <a:xfrm>
            <a:off x="7861985" y="2202496"/>
            <a:ext cx="1768434" cy="1015663"/>
          </a:xfrm>
          <a:prstGeom prst="rect">
            <a:avLst/>
          </a:prstGeom>
          <a:noFill/>
          <a:effectLst>
            <a:outerShdw blurRad="63500" sx="102000" sy="102000" algn="ctr" rotWithShape="0">
              <a:prstClr val="black">
                <a:alpha val="40000"/>
              </a:prstClr>
            </a:outerShdw>
          </a:effectLst>
        </p:spPr>
        <p:txBody>
          <a:bodyPr wrap="none" rtlCol="0">
            <a:spAutoFit/>
          </a:bodyPr>
          <a:lstStyle/>
          <a:p>
            <a:pPr algn="ctr"/>
            <a:r>
              <a:rPr lang="en-US" altLang="zh-CN" sz="6000" dirty="0">
                <a:latin typeface="+mj-ea"/>
                <a:ea typeface="+mj-ea"/>
              </a:rPr>
              <a:t>2020</a:t>
            </a:r>
            <a:endParaRPr lang="zh-CN" altLang="en-US" sz="6000" dirty="0">
              <a:latin typeface="+mj-ea"/>
              <a:ea typeface="+mj-ea"/>
            </a:endParaRPr>
          </a:p>
        </p:txBody>
      </p:sp>
      <p:sp>
        <p:nvSpPr>
          <p:cNvPr id="24" name="PA_文本框 3">
            <a:extLst>
              <a:ext uri="{FF2B5EF4-FFF2-40B4-BE49-F238E27FC236}">
                <a16:creationId xmlns:a16="http://schemas.microsoft.com/office/drawing/2014/main" id="{71A4928C-9BC2-4DB0-8F16-5067FE47D3F3}"/>
              </a:ext>
            </a:extLst>
          </p:cNvPr>
          <p:cNvSpPr txBox="1"/>
          <p:nvPr>
            <p:custDataLst>
              <p:tags r:id="rId3"/>
            </p:custDataLst>
          </p:nvPr>
        </p:nvSpPr>
        <p:spPr>
          <a:xfrm>
            <a:off x="6797592" y="4952129"/>
            <a:ext cx="3897221" cy="338554"/>
          </a:xfrm>
          <a:prstGeom prst="rect">
            <a:avLst/>
          </a:prstGeom>
          <a:noFill/>
        </p:spPr>
        <p:txBody>
          <a:bodyPr wrap="none" rtlCol="0">
            <a:spAutoFit/>
          </a:bodyPr>
          <a:lstStyle/>
          <a:p>
            <a:pPr algn="ctr"/>
            <a:r>
              <a:rPr lang="zh-CN" altLang="en-US" sz="1600" b="1" dirty="0">
                <a:latin typeface="+mj-ea"/>
                <a:ea typeface="+mj-ea"/>
              </a:rPr>
              <a:t>组员：黄雷涛 邱俊源 刘勇 裴晓阳 余宗洋</a:t>
            </a:r>
          </a:p>
        </p:txBody>
      </p:sp>
      <p:sp>
        <p:nvSpPr>
          <p:cNvPr id="25" name="PA_文本框 2">
            <a:extLst>
              <a:ext uri="{FF2B5EF4-FFF2-40B4-BE49-F238E27FC236}">
                <a16:creationId xmlns:a16="http://schemas.microsoft.com/office/drawing/2014/main" id="{C2FD5A4B-B65F-434B-99B7-A7B6FE06CBC9}"/>
              </a:ext>
            </a:extLst>
          </p:cNvPr>
          <p:cNvSpPr txBox="1"/>
          <p:nvPr>
            <p:custDataLst>
              <p:tags r:id="rId4"/>
            </p:custDataLst>
          </p:nvPr>
        </p:nvSpPr>
        <p:spPr>
          <a:xfrm>
            <a:off x="5576101" y="3046257"/>
            <a:ext cx="6340197" cy="1938992"/>
          </a:xfrm>
          <a:prstGeom prst="rect">
            <a:avLst/>
          </a:prstGeom>
          <a:noFill/>
        </p:spPr>
        <p:txBody>
          <a:bodyPr wrap="none" rtlCol="0">
            <a:spAutoFit/>
          </a:bodyPr>
          <a:lstStyle/>
          <a:p>
            <a:pPr algn="ctr"/>
            <a:r>
              <a:rPr lang="zh-CN" altLang="en-US" sz="6000" b="1" dirty="0">
                <a:solidFill>
                  <a:srgbClr val="063D54"/>
                </a:solidFill>
                <a:latin typeface="+mj-ea"/>
                <a:ea typeface="+mj-ea"/>
              </a:rPr>
              <a:t>关于全球恐怖主义</a:t>
            </a:r>
            <a:endParaRPr lang="en-US" altLang="zh-CN" sz="6000" b="1" dirty="0">
              <a:solidFill>
                <a:srgbClr val="063D54"/>
              </a:solidFill>
              <a:latin typeface="+mj-ea"/>
              <a:ea typeface="+mj-ea"/>
            </a:endParaRPr>
          </a:p>
          <a:p>
            <a:pPr algn="ctr"/>
            <a:r>
              <a:rPr lang="zh-CN" altLang="en-US" sz="6000" b="1" dirty="0">
                <a:solidFill>
                  <a:srgbClr val="063D54"/>
                </a:solidFill>
                <a:latin typeface="+mj-ea"/>
                <a:ea typeface="+mj-ea"/>
              </a:rPr>
              <a:t>的数据挖掘</a:t>
            </a:r>
          </a:p>
        </p:txBody>
      </p:sp>
    </p:spTree>
    <p:extLst>
      <p:ext uri="{BB962C8B-B14F-4D97-AF65-F5344CB8AC3E}">
        <p14:creationId xmlns:p14="http://schemas.microsoft.com/office/powerpoint/2010/main" val="3580716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16" presetClass="entr" presetSubtype="26" fill="hold" grpId="0" nodeType="withEffect">
                                  <p:stCondLst>
                                    <p:cond delay="0"/>
                                  </p:stCondLst>
                                  <p:iterate type="lt">
                                    <p:tmPct val="10000"/>
                                  </p:iterate>
                                  <p:childTnLst>
                                    <p:set>
                                      <p:cBhvr>
                                        <p:cTn id="11" dur="1" fill="hold">
                                          <p:stCondLst>
                                            <p:cond delay="0"/>
                                          </p:stCondLst>
                                        </p:cTn>
                                        <p:tgtEl>
                                          <p:spTgt spid="24"/>
                                        </p:tgtEl>
                                        <p:attrNameLst>
                                          <p:attrName>style.visibility</p:attrName>
                                        </p:attrNameLst>
                                      </p:cBhvr>
                                      <p:to>
                                        <p:strVal val="visible"/>
                                      </p:to>
                                    </p:set>
                                    <p:animEffect transition="in" filter="barn(inHorizontal)">
                                      <p:cBhvr>
                                        <p:cTn id="12" dur="300"/>
                                        <p:tgtEl>
                                          <p:spTgt spid="24"/>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1+#ppt_w/2"/>
                                          </p:val>
                                        </p:tav>
                                        <p:tav tm="100000">
                                          <p:val>
                                            <p:strVal val="#ppt_x"/>
                                          </p:val>
                                        </p:tav>
                                      </p:tavLst>
                                    </p:anim>
                                    <p:anim calcmode="lin" valueType="num">
                                      <p:cBhvr additive="base">
                                        <p:cTn id="16" dur="1000" fill="hold"/>
                                        <p:tgtEl>
                                          <p:spTgt spid="25"/>
                                        </p:tgtEl>
                                        <p:attrNameLst>
                                          <p:attrName>ppt_y</p:attrName>
                                        </p:attrNameLst>
                                      </p:cBhvr>
                                      <p:tavLst>
                                        <p:tav tm="0">
                                          <p:val>
                                            <p:strVal val="#ppt_y"/>
                                          </p:val>
                                        </p:tav>
                                        <p:tav tm="100000">
                                          <p:val>
                                            <p:strVal val="#ppt_y"/>
                                          </p:val>
                                        </p:tav>
                                      </p:tavLst>
                                    </p:anim>
                                  </p:childTnLst>
                                </p:cTn>
                              </p:par>
                              <p:par>
                                <p:cTn id="17" presetID="19" presetClass="entr" presetSubtype="5" fill="hold" grpId="1"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1000" fill="hold"/>
                                        <p:tgtEl>
                                          <p:spTgt spid="25"/>
                                        </p:tgtEl>
                                        <p:attrNameLst>
                                          <p:attrName>ppt_w</p:attrName>
                                        </p:attrNameLst>
                                      </p:cBhvr>
                                      <p:tavLst>
                                        <p:tav tm="0">
                                          <p:val>
                                            <p:strVal val="#ppt_w"/>
                                          </p:val>
                                        </p:tav>
                                        <p:tav tm="100000">
                                          <p:val>
                                            <p:strVal val="#ppt_w"/>
                                          </p:val>
                                        </p:tav>
                                      </p:tavLst>
                                    </p:anim>
                                    <p:anim calcmode="lin" valueType="num">
                                      <p:cBhvr>
                                        <p:cTn id="20" dur="1000" fill="hold"/>
                                        <p:tgtEl>
                                          <p:spTgt spid="25"/>
                                        </p:tgtEl>
                                        <p:attrNameLst>
                                          <p:attrName>ppt_h</p:attrName>
                                        </p:attrNameLst>
                                      </p:cBhvr>
                                      <p:tavLst>
                                        <p:tav tm="0" fmla="#ppt_h*sin(2.5*pi*$)">
                                          <p:val>
                                            <p:fltVal val="0"/>
                                          </p:val>
                                        </p:tav>
                                        <p:tav tm="100000">
                                          <p:val>
                                            <p:fltVal val="1"/>
                                          </p:val>
                                        </p:tav>
                                      </p:tavLst>
                                    </p:anim>
                                  </p:childTnLst>
                                </p:cTn>
                              </p:par>
                              <p:par>
                                <p:cTn id="21" presetID="22" presetClass="entr" presetSubtype="8"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5"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
            <a:extLst>
              <a:ext uri="{FF2B5EF4-FFF2-40B4-BE49-F238E27FC236}">
                <a16:creationId xmlns:a16="http://schemas.microsoft.com/office/drawing/2014/main" id="{C21737E4-AA53-4DCB-B21F-56E706A45640}"/>
              </a:ext>
            </a:extLst>
          </p:cNvPr>
          <p:cNvSpPr txBox="1"/>
          <p:nvPr/>
        </p:nvSpPr>
        <p:spPr>
          <a:xfrm>
            <a:off x="618243" y="328481"/>
            <a:ext cx="1622239"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1.2</a:t>
            </a:r>
            <a:r>
              <a:rPr lang="zh-CN" altLang="en-US" sz="2400" dirty="0">
                <a:solidFill>
                  <a:srgbClr val="063D54"/>
                </a:solidFill>
                <a:cs typeface="+mn-ea"/>
                <a:sym typeface="+mn-lt"/>
              </a:rPr>
              <a:t>数据理解</a:t>
            </a:r>
            <a:endParaRPr lang="en-US" altLang="zh-CN" sz="2400" dirty="0">
              <a:solidFill>
                <a:srgbClr val="063D54"/>
              </a:solidFill>
              <a:cs typeface="+mn-ea"/>
              <a:sym typeface="+mn-lt"/>
            </a:endParaRPr>
          </a:p>
        </p:txBody>
      </p:sp>
      <p:sp>
        <p:nvSpPr>
          <p:cNvPr id="52" name="TextBox 1">
            <a:extLst>
              <a:ext uri="{FF2B5EF4-FFF2-40B4-BE49-F238E27FC236}">
                <a16:creationId xmlns:a16="http://schemas.microsoft.com/office/drawing/2014/main" id="{1FBB1EB7-7234-43B8-BF62-1F92E3397794}"/>
              </a:ext>
            </a:extLst>
          </p:cNvPr>
          <p:cNvSpPr txBox="1"/>
          <p:nvPr/>
        </p:nvSpPr>
        <p:spPr>
          <a:xfrm>
            <a:off x="613614" y="751048"/>
            <a:ext cx="2093358" cy="315343"/>
          </a:xfrm>
          <a:prstGeom prst="rect">
            <a:avLst/>
          </a:prstGeom>
          <a:noFill/>
        </p:spPr>
        <p:txBody>
          <a:bodyPr wrap="square" lIns="0" tIns="0" rIns="0" rtlCol="0">
            <a:spAutoFit/>
          </a:bodyPr>
          <a:lstStyle/>
          <a:p>
            <a:pPr>
              <a:lnSpc>
                <a:spcPts val="2300"/>
              </a:lnSpc>
            </a:pPr>
            <a:r>
              <a:rPr lang="en-US" altLang="zh-CN" sz="1400" dirty="0">
                <a:solidFill>
                  <a:srgbClr val="063D54"/>
                </a:solidFill>
                <a:cs typeface="+mn-ea"/>
              </a:rPr>
              <a:t>Data understanding</a:t>
            </a:r>
            <a:endParaRPr lang="en-US" altLang="zh-CN" sz="1400" dirty="0">
              <a:solidFill>
                <a:srgbClr val="063D54"/>
              </a:solidFill>
              <a:cs typeface="+mn-ea"/>
              <a:sym typeface="+mn-lt"/>
            </a:endParaRPr>
          </a:p>
        </p:txBody>
      </p:sp>
      <p:sp>
        <p:nvSpPr>
          <p:cNvPr id="2" name="文本框 1">
            <a:extLst>
              <a:ext uri="{FF2B5EF4-FFF2-40B4-BE49-F238E27FC236}">
                <a16:creationId xmlns:a16="http://schemas.microsoft.com/office/drawing/2014/main" id="{46A9746E-4306-4027-A10A-02A2831123A3}"/>
              </a:ext>
            </a:extLst>
          </p:cNvPr>
          <p:cNvSpPr txBox="1"/>
          <p:nvPr/>
        </p:nvSpPr>
        <p:spPr>
          <a:xfrm>
            <a:off x="690112" y="2242867"/>
            <a:ext cx="2958861" cy="369332"/>
          </a:xfrm>
          <a:prstGeom prst="rect">
            <a:avLst/>
          </a:prstGeom>
          <a:noFill/>
        </p:spPr>
        <p:txBody>
          <a:bodyPr wrap="square" rtlCol="0">
            <a:spAutoFit/>
          </a:bodyPr>
          <a:lstStyle/>
          <a:p>
            <a:r>
              <a:rPr lang="en-US" altLang="zh-CN" dirty="0"/>
              <a:t>  </a:t>
            </a:r>
            <a:endParaRPr lang="zh-CN" altLang="en-US" dirty="0"/>
          </a:p>
        </p:txBody>
      </p:sp>
      <p:sp>
        <p:nvSpPr>
          <p:cNvPr id="4" name="文本框 3">
            <a:extLst>
              <a:ext uri="{FF2B5EF4-FFF2-40B4-BE49-F238E27FC236}">
                <a16:creationId xmlns:a16="http://schemas.microsoft.com/office/drawing/2014/main" id="{C7F7A6AF-9AEB-4537-98B4-5B3135F96F63}"/>
              </a:ext>
            </a:extLst>
          </p:cNvPr>
          <p:cNvSpPr txBox="1"/>
          <p:nvPr/>
        </p:nvSpPr>
        <p:spPr>
          <a:xfrm>
            <a:off x="317926" y="2717821"/>
            <a:ext cx="3159449" cy="1200329"/>
          </a:xfrm>
          <a:prstGeom prst="rect">
            <a:avLst/>
          </a:prstGeom>
          <a:noFill/>
        </p:spPr>
        <p:txBody>
          <a:bodyPr wrap="square" rtlCol="0">
            <a:spAutoFit/>
          </a:bodyPr>
          <a:lstStyle/>
          <a:p>
            <a:r>
              <a:rPr lang="en-US" altLang="zh-CN" dirty="0"/>
              <a:t> </a:t>
            </a:r>
            <a:r>
              <a:rPr lang="zh-CN" altLang="en-US" dirty="0"/>
              <a:t>恐怖袭击的主要对象是军队军事基地，其次是公民及私人财产，再是政府，这三者是恐怖分子最常选择的袭击目标</a:t>
            </a:r>
          </a:p>
        </p:txBody>
      </p:sp>
      <p:pic>
        <p:nvPicPr>
          <p:cNvPr id="5" name="图片 4" descr="手机屏幕截图&#10;&#10;描述已自动生成">
            <a:extLst>
              <a:ext uri="{FF2B5EF4-FFF2-40B4-BE49-F238E27FC236}">
                <a16:creationId xmlns:a16="http://schemas.microsoft.com/office/drawing/2014/main" id="{39CE2067-92C2-A64E-946A-1AF92E85C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926" y="141653"/>
            <a:ext cx="7940833" cy="6352666"/>
          </a:xfrm>
          <a:prstGeom prst="rect">
            <a:avLst/>
          </a:prstGeom>
        </p:spPr>
      </p:pic>
    </p:spTree>
    <p:extLst>
      <p:ext uri="{BB962C8B-B14F-4D97-AF65-F5344CB8AC3E}">
        <p14:creationId xmlns:p14="http://schemas.microsoft.com/office/powerpoint/2010/main" val="37733372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right)">
                                      <p:cBhvr>
                                        <p:cTn id="8" dur="500"/>
                                        <p:tgtEl>
                                          <p:spTgt spid="51"/>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p:tgtEl>
                                          <p:spTgt spid="52"/>
                                        </p:tgtEl>
                                        <p:attrNameLst>
                                          <p:attrName>ppt_x</p:attrName>
                                        </p:attrNameLst>
                                      </p:cBhvr>
                                      <p:tavLst>
                                        <p:tav tm="0">
                                          <p:val>
                                            <p:strVal val="#ppt_x-#ppt_w*1.125000"/>
                                          </p:val>
                                        </p:tav>
                                        <p:tav tm="100000">
                                          <p:val>
                                            <p:strVal val="#ppt_x"/>
                                          </p:val>
                                        </p:tav>
                                      </p:tavLst>
                                    </p:anim>
                                    <p:animEffect transition="in" filter="wipe(right)">
                                      <p:cBhvr>
                                        <p:cTn id="1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
            <a:extLst>
              <a:ext uri="{FF2B5EF4-FFF2-40B4-BE49-F238E27FC236}">
                <a16:creationId xmlns:a16="http://schemas.microsoft.com/office/drawing/2014/main" id="{C21737E4-AA53-4DCB-B21F-56E706A45640}"/>
              </a:ext>
            </a:extLst>
          </p:cNvPr>
          <p:cNvSpPr txBox="1"/>
          <p:nvPr/>
        </p:nvSpPr>
        <p:spPr>
          <a:xfrm>
            <a:off x="618243" y="328481"/>
            <a:ext cx="1622239"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1.2</a:t>
            </a:r>
            <a:r>
              <a:rPr lang="zh-CN" altLang="en-US" sz="2400" dirty="0">
                <a:solidFill>
                  <a:srgbClr val="063D54"/>
                </a:solidFill>
                <a:cs typeface="+mn-ea"/>
                <a:sym typeface="+mn-lt"/>
              </a:rPr>
              <a:t>数据理解</a:t>
            </a:r>
            <a:endParaRPr lang="en-US" altLang="zh-CN" sz="2400" dirty="0">
              <a:solidFill>
                <a:srgbClr val="063D54"/>
              </a:solidFill>
              <a:cs typeface="+mn-ea"/>
              <a:sym typeface="+mn-lt"/>
            </a:endParaRPr>
          </a:p>
        </p:txBody>
      </p:sp>
      <p:sp>
        <p:nvSpPr>
          <p:cNvPr id="52" name="TextBox 1">
            <a:extLst>
              <a:ext uri="{FF2B5EF4-FFF2-40B4-BE49-F238E27FC236}">
                <a16:creationId xmlns:a16="http://schemas.microsoft.com/office/drawing/2014/main" id="{1FBB1EB7-7234-43B8-BF62-1F92E3397794}"/>
              </a:ext>
            </a:extLst>
          </p:cNvPr>
          <p:cNvSpPr txBox="1"/>
          <p:nvPr/>
        </p:nvSpPr>
        <p:spPr>
          <a:xfrm>
            <a:off x="618243" y="743160"/>
            <a:ext cx="2093358" cy="315343"/>
          </a:xfrm>
          <a:prstGeom prst="rect">
            <a:avLst/>
          </a:prstGeom>
          <a:noFill/>
        </p:spPr>
        <p:txBody>
          <a:bodyPr wrap="square" lIns="0" tIns="0" rIns="0" rtlCol="0">
            <a:spAutoFit/>
          </a:bodyPr>
          <a:lstStyle/>
          <a:p>
            <a:pPr>
              <a:lnSpc>
                <a:spcPts val="2300"/>
              </a:lnSpc>
            </a:pPr>
            <a:r>
              <a:rPr lang="en-US" altLang="zh-CN" sz="1400" dirty="0">
                <a:solidFill>
                  <a:srgbClr val="063D54"/>
                </a:solidFill>
                <a:cs typeface="+mn-ea"/>
              </a:rPr>
              <a:t>Data understanding</a:t>
            </a:r>
            <a:endParaRPr lang="en-US" altLang="zh-CN" sz="1400" dirty="0">
              <a:solidFill>
                <a:srgbClr val="063D54"/>
              </a:solidFill>
              <a:cs typeface="+mn-ea"/>
              <a:sym typeface="+mn-lt"/>
            </a:endParaRPr>
          </a:p>
        </p:txBody>
      </p:sp>
      <p:pic>
        <p:nvPicPr>
          <p:cNvPr id="11" name="图片 10" descr="手机屏幕截图&#10;&#10;描述已自动生成">
            <a:extLst>
              <a:ext uri="{FF2B5EF4-FFF2-40B4-BE49-F238E27FC236}">
                <a16:creationId xmlns:a16="http://schemas.microsoft.com/office/drawing/2014/main" id="{A0C60B62-684C-423C-90DB-E2293F2A8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3297" y="565789"/>
            <a:ext cx="8732076" cy="5816242"/>
          </a:xfrm>
          <a:prstGeom prst="rect">
            <a:avLst/>
          </a:prstGeom>
        </p:spPr>
      </p:pic>
      <p:sp>
        <p:nvSpPr>
          <p:cNvPr id="2" name="文本框 1">
            <a:extLst>
              <a:ext uri="{FF2B5EF4-FFF2-40B4-BE49-F238E27FC236}">
                <a16:creationId xmlns:a16="http://schemas.microsoft.com/office/drawing/2014/main" id="{5D580284-18F3-4D8F-978E-88FE4257E528}"/>
              </a:ext>
            </a:extLst>
          </p:cNvPr>
          <p:cNvSpPr txBox="1"/>
          <p:nvPr/>
        </p:nvSpPr>
        <p:spPr>
          <a:xfrm>
            <a:off x="524339" y="2423654"/>
            <a:ext cx="2604721" cy="2308324"/>
          </a:xfrm>
          <a:prstGeom prst="rect">
            <a:avLst/>
          </a:prstGeom>
          <a:noFill/>
        </p:spPr>
        <p:txBody>
          <a:bodyPr wrap="square" rtlCol="0">
            <a:spAutoFit/>
          </a:bodyPr>
          <a:lstStyle/>
          <a:p>
            <a:r>
              <a:rPr lang="zh-CN" altLang="en-US" dirty="0"/>
              <a:t>有接近</a:t>
            </a:r>
            <a:r>
              <a:rPr lang="en-US" altLang="zh-CN" dirty="0"/>
              <a:t>45%</a:t>
            </a:r>
            <a:r>
              <a:rPr lang="zh-CN" altLang="en-US" dirty="0"/>
              <a:t>的恐怖活动没有组织宣称负责，而在宣称负责的恐怖袭击中，有</a:t>
            </a:r>
            <a:r>
              <a:rPr lang="en-US" altLang="zh-CN" dirty="0"/>
              <a:t>5%</a:t>
            </a:r>
            <a:r>
              <a:rPr lang="zh-CN" altLang="en-US" dirty="0"/>
              <a:t>左右的活动是由</a:t>
            </a:r>
            <a:r>
              <a:rPr lang="en-US" altLang="zh-CN" dirty="0" err="1"/>
              <a:t>Tailban</a:t>
            </a:r>
            <a:r>
              <a:rPr lang="zh-CN" altLang="en-US" dirty="0"/>
              <a:t>这一最大的恐怖组织造成的，众多小型的恐怖组织仅进行过数次的恐怖袭击</a:t>
            </a:r>
          </a:p>
        </p:txBody>
      </p:sp>
    </p:spTree>
    <p:extLst>
      <p:ext uri="{BB962C8B-B14F-4D97-AF65-F5344CB8AC3E}">
        <p14:creationId xmlns:p14="http://schemas.microsoft.com/office/powerpoint/2010/main" val="38671833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right)">
                                      <p:cBhvr>
                                        <p:cTn id="8" dur="500"/>
                                        <p:tgtEl>
                                          <p:spTgt spid="51"/>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p:tgtEl>
                                          <p:spTgt spid="52"/>
                                        </p:tgtEl>
                                        <p:attrNameLst>
                                          <p:attrName>ppt_x</p:attrName>
                                        </p:attrNameLst>
                                      </p:cBhvr>
                                      <p:tavLst>
                                        <p:tav tm="0">
                                          <p:val>
                                            <p:strVal val="#ppt_x-#ppt_w*1.125000"/>
                                          </p:val>
                                        </p:tav>
                                        <p:tav tm="100000">
                                          <p:val>
                                            <p:strVal val="#ppt_x"/>
                                          </p:val>
                                        </p:tav>
                                      </p:tavLst>
                                    </p:anim>
                                    <p:animEffect transition="in" filter="wipe(right)">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
            <a:extLst>
              <a:ext uri="{FF2B5EF4-FFF2-40B4-BE49-F238E27FC236}">
                <a16:creationId xmlns:a16="http://schemas.microsoft.com/office/drawing/2014/main" id="{C21737E4-AA53-4DCB-B21F-56E706A45640}"/>
              </a:ext>
            </a:extLst>
          </p:cNvPr>
          <p:cNvSpPr txBox="1"/>
          <p:nvPr/>
        </p:nvSpPr>
        <p:spPr>
          <a:xfrm>
            <a:off x="618243" y="328481"/>
            <a:ext cx="3167534"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1.3.1 </a:t>
            </a:r>
            <a:r>
              <a:rPr lang="zh-CN" altLang="en-US" sz="2400" dirty="0">
                <a:solidFill>
                  <a:srgbClr val="063D54"/>
                </a:solidFill>
                <a:cs typeface="+mn-ea"/>
                <a:sym typeface="+mn-lt"/>
              </a:rPr>
              <a:t>一些简单数据处理</a:t>
            </a:r>
            <a:endParaRPr lang="en-US" altLang="zh-CN" sz="2400" dirty="0">
              <a:solidFill>
                <a:srgbClr val="063D54"/>
              </a:solidFill>
              <a:cs typeface="+mn-ea"/>
              <a:sym typeface="+mn-lt"/>
            </a:endParaRPr>
          </a:p>
        </p:txBody>
      </p:sp>
      <p:pic>
        <p:nvPicPr>
          <p:cNvPr id="2" name="图片 1">
            <a:extLst>
              <a:ext uri="{FF2B5EF4-FFF2-40B4-BE49-F238E27FC236}">
                <a16:creationId xmlns:a16="http://schemas.microsoft.com/office/drawing/2014/main" id="{600D4EDA-7CBE-45A4-A9FA-AD271CBF2177}"/>
              </a:ext>
            </a:extLst>
          </p:cNvPr>
          <p:cNvPicPr>
            <a:picLocks noChangeAspect="1"/>
          </p:cNvPicPr>
          <p:nvPr/>
        </p:nvPicPr>
        <p:blipFill>
          <a:blip r:embed="rId3"/>
          <a:stretch>
            <a:fillRect/>
          </a:stretch>
        </p:blipFill>
        <p:spPr>
          <a:xfrm>
            <a:off x="5463075" y="1519297"/>
            <a:ext cx="5695238" cy="3047619"/>
          </a:xfrm>
          <a:prstGeom prst="rect">
            <a:avLst/>
          </a:prstGeom>
        </p:spPr>
      </p:pic>
      <p:sp>
        <p:nvSpPr>
          <p:cNvPr id="3" name="文本框 2">
            <a:extLst>
              <a:ext uri="{FF2B5EF4-FFF2-40B4-BE49-F238E27FC236}">
                <a16:creationId xmlns:a16="http://schemas.microsoft.com/office/drawing/2014/main" id="{EE935D69-FD54-478D-8BBE-3E920AA61B9B}"/>
              </a:ext>
            </a:extLst>
          </p:cNvPr>
          <p:cNvSpPr txBox="1"/>
          <p:nvPr/>
        </p:nvSpPr>
        <p:spPr>
          <a:xfrm>
            <a:off x="831466" y="1981593"/>
            <a:ext cx="4227426" cy="2585323"/>
          </a:xfrm>
          <a:prstGeom prst="rect">
            <a:avLst/>
          </a:prstGeom>
          <a:noFill/>
        </p:spPr>
        <p:txBody>
          <a:bodyPr wrap="square" rtlCol="0">
            <a:spAutoFit/>
          </a:bodyPr>
          <a:lstStyle/>
          <a:p>
            <a:r>
              <a:rPr lang="zh-CN" altLang="en-US" dirty="0"/>
              <a:t>  数据集收集了从</a:t>
            </a:r>
            <a:r>
              <a:rPr lang="en-US" altLang="zh-CN" dirty="0"/>
              <a:t>1970</a:t>
            </a:r>
            <a:r>
              <a:rPr lang="zh-CN" altLang="en-US" dirty="0"/>
              <a:t>到</a:t>
            </a:r>
            <a:r>
              <a:rPr lang="en-US" altLang="zh-CN" dirty="0"/>
              <a:t>2019</a:t>
            </a:r>
            <a:r>
              <a:rPr lang="zh-CN" altLang="en-US" dirty="0"/>
              <a:t>年的数据，由于时间跨度过长，早期的数据与最近发生的恐怖活动关联度较低，因此只取</a:t>
            </a:r>
            <a:r>
              <a:rPr lang="en-US" altLang="zh-CN" dirty="0"/>
              <a:t>2000</a:t>
            </a:r>
            <a:r>
              <a:rPr lang="zh-CN" altLang="en-US" dirty="0"/>
              <a:t>年后的数据进行决策树的构建。</a:t>
            </a:r>
            <a:endParaRPr lang="en-US" altLang="zh-CN" dirty="0"/>
          </a:p>
          <a:p>
            <a:endParaRPr lang="en-US" altLang="zh-CN" dirty="0"/>
          </a:p>
          <a:p>
            <a:r>
              <a:rPr lang="zh-CN" altLang="en-US" dirty="0"/>
              <a:t>我们希望构建一颗决策树，输入某一恐怖事件的各项信息得出是由哪一恐怖组织进行的，以帮助确认众多未有恐怖组织承认的恐怖袭击事件的凶手</a:t>
            </a:r>
            <a:endParaRPr lang="en-US" altLang="zh-CN" dirty="0"/>
          </a:p>
        </p:txBody>
      </p:sp>
    </p:spTree>
    <p:extLst>
      <p:ext uri="{BB962C8B-B14F-4D97-AF65-F5344CB8AC3E}">
        <p14:creationId xmlns:p14="http://schemas.microsoft.com/office/powerpoint/2010/main" val="8503916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right)">
                                      <p:cBhvr>
                                        <p:cTn id="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
            <a:extLst>
              <a:ext uri="{FF2B5EF4-FFF2-40B4-BE49-F238E27FC236}">
                <a16:creationId xmlns:a16="http://schemas.microsoft.com/office/drawing/2014/main" id="{C21737E4-AA53-4DCB-B21F-56E706A45640}"/>
              </a:ext>
            </a:extLst>
          </p:cNvPr>
          <p:cNvSpPr txBox="1"/>
          <p:nvPr/>
        </p:nvSpPr>
        <p:spPr>
          <a:xfrm>
            <a:off x="618243" y="328481"/>
            <a:ext cx="3475310"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1.3.2 </a:t>
            </a:r>
            <a:r>
              <a:rPr lang="zh-CN" altLang="en-US" sz="2400" dirty="0">
                <a:solidFill>
                  <a:srgbClr val="063D54"/>
                </a:solidFill>
                <a:cs typeface="+mn-ea"/>
                <a:sym typeface="+mn-lt"/>
              </a:rPr>
              <a:t>选择和合并恐怖组织</a:t>
            </a:r>
            <a:endParaRPr lang="en-US" altLang="zh-CN" sz="2400" dirty="0">
              <a:solidFill>
                <a:srgbClr val="063D54"/>
              </a:solidFill>
              <a:cs typeface="+mn-ea"/>
              <a:sym typeface="+mn-lt"/>
            </a:endParaRPr>
          </a:p>
        </p:txBody>
      </p:sp>
      <p:sp>
        <p:nvSpPr>
          <p:cNvPr id="2" name="文本框 1">
            <a:extLst>
              <a:ext uri="{FF2B5EF4-FFF2-40B4-BE49-F238E27FC236}">
                <a16:creationId xmlns:a16="http://schemas.microsoft.com/office/drawing/2014/main" id="{F18D9291-B2CA-4E6F-8B75-FF70B9880C04}"/>
              </a:ext>
            </a:extLst>
          </p:cNvPr>
          <p:cNvSpPr txBox="1"/>
          <p:nvPr/>
        </p:nvSpPr>
        <p:spPr>
          <a:xfrm>
            <a:off x="1590002" y="4964493"/>
            <a:ext cx="7118485" cy="1200329"/>
          </a:xfrm>
          <a:prstGeom prst="rect">
            <a:avLst/>
          </a:prstGeom>
          <a:noFill/>
        </p:spPr>
        <p:txBody>
          <a:bodyPr wrap="square" rtlCol="0">
            <a:spAutoFit/>
          </a:bodyPr>
          <a:lstStyle/>
          <a:p>
            <a:r>
              <a:rPr lang="zh-CN" altLang="en-US" dirty="0"/>
              <a:t>  由于恐怖组织较多，且绝大部分恐怖组织仅进行了少量的几次袭击，数据太少决策树无法通过有效学习充分认识这众多的小型恐怖组织。因此我们保留袭击次数占</a:t>
            </a:r>
            <a:r>
              <a:rPr lang="en-US" altLang="zh-CN" dirty="0"/>
              <a:t>68%</a:t>
            </a:r>
            <a:r>
              <a:rPr lang="zh-CN" altLang="en-US" dirty="0"/>
              <a:t>以上的</a:t>
            </a:r>
            <a:r>
              <a:rPr lang="en-US" altLang="zh-CN" dirty="0"/>
              <a:t>23</a:t>
            </a:r>
            <a:r>
              <a:rPr lang="zh-CN" altLang="en-US" dirty="0"/>
              <a:t>个恐怖组织，而将其余的恐怖组织合并为</a:t>
            </a:r>
            <a:r>
              <a:rPr lang="en-US" altLang="zh-CN" dirty="0" err="1"/>
              <a:t>other_group</a:t>
            </a:r>
            <a:r>
              <a:rPr lang="zh-CN" altLang="en-US" dirty="0"/>
              <a:t>。</a:t>
            </a:r>
          </a:p>
        </p:txBody>
      </p:sp>
      <p:pic>
        <p:nvPicPr>
          <p:cNvPr id="6" name="图片 5">
            <a:extLst>
              <a:ext uri="{FF2B5EF4-FFF2-40B4-BE49-F238E27FC236}">
                <a16:creationId xmlns:a16="http://schemas.microsoft.com/office/drawing/2014/main" id="{7D713DA7-F224-4FAD-98BF-D482D6B3F32B}"/>
              </a:ext>
            </a:extLst>
          </p:cNvPr>
          <p:cNvPicPr/>
          <p:nvPr/>
        </p:nvPicPr>
        <p:blipFill rotWithShape="1">
          <a:blip r:embed="rId3">
            <a:extLst>
              <a:ext uri="{28A0092B-C50C-407E-A947-70E740481C1C}">
                <a14:useLocalDpi xmlns:a14="http://schemas.microsoft.com/office/drawing/2010/main" val="0"/>
              </a:ext>
            </a:extLst>
          </a:blip>
          <a:srcRect l="5186" t="19459" r="1239" b="13010"/>
          <a:stretch/>
        </p:blipFill>
        <p:spPr bwMode="auto">
          <a:xfrm>
            <a:off x="2325442" y="1364368"/>
            <a:ext cx="6398039" cy="3274424"/>
          </a:xfrm>
          <a:prstGeom prst="rect">
            <a:avLst/>
          </a:prstGeom>
          <a:noFill/>
          <a:ln>
            <a:noFill/>
          </a:ln>
          <a:extLst>
            <a:ext uri="{53640926-AAD7-44D8-BBD7-CCE9431645EC}">
              <a14:shadowObscured xmlns:a14="http://schemas.microsoft.com/office/drawing/2010/main"/>
            </a:ext>
          </a:extLst>
        </p:spPr>
      </p:pic>
      <p:sp>
        <p:nvSpPr>
          <p:cNvPr id="3" name="椭圆 2">
            <a:extLst>
              <a:ext uri="{FF2B5EF4-FFF2-40B4-BE49-F238E27FC236}">
                <a16:creationId xmlns:a16="http://schemas.microsoft.com/office/drawing/2014/main" id="{942F0052-56FB-4C63-AB8C-5C3D2E3381A7}"/>
              </a:ext>
            </a:extLst>
          </p:cNvPr>
          <p:cNvSpPr/>
          <p:nvPr/>
        </p:nvSpPr>
        <p:spPr>
          <a:xfrm>
            <a:off x="2676939" y="3975071"/>
            <a:ext cx="441667" cy="4909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91505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right)">
                                      <p:cBhvr>
                                        <p:cTn id="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
            <a:extLst>
              <a:ext uri="{FF2B5EF4-FFF2-40B4-BE49-F238E27FC236}">
                <a16:creationId xmlns:a16="http://schemas.microsoft.com/office/drawing/2014/main" id="{C21737E4-AA53-4DCB-B21F-56E706A45640}"/>
              </a:ext>
            </a:extLst>
          </p:cNvPr>
          <p:cNvSpPr txBox="1"/>
          <p:nvPr/>
        </p:nvSpPr>
        <p:spPr>
          <a:xfrm>
            <a:off x="618243" y="328481"/>
            <a:ext cx="2244204"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1.3.3 </a:t>
            </a:r>
            <a:r>
              <a:rPr lang="zh-CN" altLang="en-US" sz="2400" dirty="0">
                <a:solidFill>
                  <a:srgbClr val="063D54"/>
                </a:solidFill>
                <a:cs typeface="+mn-ea"/>
                <a:sym typeface="+mn-lt"/>
              </a:rPr>
              <a:t>缺失值处理</a:t>
            </a:r>
            <a:endParaRPr lang="en-US" altLang="zh-CN" sz="2400" dirty="0">
              <a:solidFill>
                <a:srgbClr val="063D54"/>
              </a:solidFill>
              <a:cs typeface="+mn-ea"/>
              <a:sym typeface="+mn-lt"/>
            </a:endParaRPr>
          </a:p>
        </p:txBody>
      </p:sp>
      <p:sp>
        <p:nvSpPr>
          <p:cNvPr id="4" name="Rectangle 1">
            <a:extLst>
              <a:ext uri="{FF2B5EF4-FFF2-40B4-BE49-F238E27FC236}">
                <a16:creationId xmlns:a16="http://schemas.microsoft.com/office/drawing/2014/main" id="{819DEF75-A347-4374-A7A4-E5CAE2873AB3}"/>
              </a:ext>
            </a:extLst>
          </p:cNvPr>
          <p:cNvSpPr>
            <a:spLocks noChangeArrowheads="1"/>
          </p:cNvSpPr>
          <p:nvPr/>
        </p:nvSpPr>
        <p:spPr bwMode="auto">
          <a:xfrm>
            <a:off x="552016" y="1419791"/>
            <a:ext cx="3546852" cy="53879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3786"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dirty="0"/>
              <a:t>某些字段的缺失率超过了</a:t>
            </a:r>
            <a:r>
              <a:rPr lang="en-US" altLang="zh-CN" dirty="0"/>
              <a:t>50%</a:t>
            </a:r>
            <a:r>
              <a:rPr lang="zh-CN" altLang="en-US" dirty="0"/>
              <a:t>，对于这类字段我们直接丢弃</a:t>
            </a:r>
            <a:r>
              <a:rPr lang="en-US" altLang="zh-CN" dirty="0"/>
              <a:t>.</a:t>
            </a:r>
            <a:r>
              <a:rPr lang="zh-CN" altLang="en-US" dirty="0"/>
              <a:t>对于剩余缺失率在</a:t>
            </a:r>
            <a:r>
              <a:rPr lang="en-US" altLang="zh-CN" dirty="0"/>
              <a:t>30%</a:t>
            </a:r>
            <a:r>
              <a:rPr lang="zh-CN" altLang="en-US" dirty="0"/>
              <a:t>左右的字段，则使用</a:t>
            </a:r>
            <a:r>
              <a:rPr lang="zh-CN" altLang="zh-CN" dirty="0"/>
              <a:t>多变量插补算法进行缺失值填充</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dirty="0"/>
              <a:t>  </a:t>
            </a:r>
          </a:p>
          <a:p>
            <a:pPr marL="0" marR="0" lvl="0" indent="0" algn="l" defTabSz="914400" rtl="0" eaLnBrk="0" fontAlgn="base" latinLnBrk="0" hangingPunct="0">
              <a:lnSpc>
                <a:spcPct val="100000"/>
              </a:lnSpc>
              <a:spcBef>
                <a:spcPct val="0"/>
              </a:spcBef>
              <a:spcAft>
                <a:spcPct val="0"/>
              </a:spcAft>
              <a:buClrTx/>
              <a:buSzTx/>
              <a:buFontTx/>
              <a:buNone/>
              <a:tabLst/>
            </a:pPr>
            <a:r>
              <a:rPr lang="zh-CN" altLang="zh-CN" dirty="0"/>
              <a:t>多变量插补算法</a:t>
            </a:r>
            <a:r>
              <a:rPr lang="zh-CN" altLang="en-US" dirty="0"/>
              <a:t>是</a:t>
            </a:r>
            <a:r>
              <a:rPr lang="zh-CN" altLang="zh-CN" dirty="0"/>
              <a:t>一种通过以循环方式将具有缺失值的每个要素作为y其他要素作为x 创建</a:t>
            </a:r>
            <a:r>
              <a:rPr lang="zh-CN" altLang="en-US" dirty="0"/>
              <a:t>回归</a:t>
            </a:r>
            <a:r>
              <a:rPr lang="zh-CN" altLang="zh-CN" dirty="0"/>
              <a:t>函数来估算缺失值。</a:t>
            </a:r>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r>
              <a:rPr lang="zh-CN" altLang="en-US" dirty="0"/>
              <a:t>这种缺失值填补的方法比序列平均值，临近点平均值，线性插值等方法更适用于此类缺失值。每个恐怖事件与其在发生时间上临近的事件并无关系。</a:t>
            </a:r>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endParaRPr lang="zh-CN" altLang="zh-CN" dirty="0"/>
          </a:p>
        </p:txBody>
      </p:sp>
      <p:pic>
        <p:nvPicPr>
          <p:cNvPr id="5" name="图片 4">
            <a:extLst>
              <a:ext uri="{FF2B5EF4-FFF2-40B4-BE49-F238E27FC236}">
                <a16:creationId xmlns:a16="http://schemas.microsoft.com/office/drawing/2014/main" id="{992F7D6F-F438-4057-BDF6-49401E3F47AD}"/>
              </a:ext>
            </a:extLst>
          </p:cNvPr>
          <p:cNvPicPr>
            <a:picLocks noChangeAspect="1"/>
          </p:cNvPicPr>
          <p:nvPr/>
        </p:nvPicPr>
        <p:blipFill>
          <a:blip r:embed="rId3"/>
          <a:stretch>
            <a:fillRect/>
          </a:stretch>
        </p:blipFill>
        <p:spPr>
          <a:xfrm>
            <a:off x="4121382" y="436228"/>
            <a:ext cx="7779098" cy="5595456"/>
          </a:xfrm>
          <a:prstGeom prst="rect">
            <a:avLst/>
          </a:prstGeom>
        </p:spPr>
      </p:pic>
    </p:spTree>
    <p:extLst>
      <p:ext uri="{BB962C8B-B14F-4D97-AF65-F5344CB8AC3E}">
        <p14:creationId xmlns:p14="http://schemas.microsoft.com/office/powerpoint/2010/main" val="11291618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right)">
                                      <p:cBhvr>
                                        <p:cTn id="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
            <a:extLst>
              <a:ext uri="{FF2B5EF4-FFF2-40B4-BE49-F238E27FC236}">
                <a16:creationId xmlns:a16="http://schemas.microsoft.com/office/drawing/2014/main" id="{C21737E4-AA53-4DCB-B21F-56E706A45640}"/>
              </a:ext>
            </a:extLst>
          </p:cNvPr>
          <p:cNvSpPr txBox="1"/>
          <p:nvPr/>
        </p:nvSpPr>
        <p:spPr>
          <a:xfrm>
            <a:off x="618243" y="328481"/>
            <a:ext cx="1936428"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1.3.4 </a:t>
            </a:r>
            <a:r>
              <a:rPr lang="zh-CN" altLang="en-US" sz="2400" dirty="0">
                <a:solidFill>
                  <a:srgbClr val="063D54"/>
                </a:solidFill>
                <a:cs typeface="+mn-ea"/>
                <a:sym typeface="+mn-lt"/>
              </a:rPr>
              <a:t>特征选择</a:t>
            </a:r>
            <a:endParaRPr lang="en-US" altLang="zh-CN" sz="2400" dirty="0">
              <a:solidFill>
                <a:srgbClr val="063D54"/>
              </a:solidFill>
              <a:cs typeface="+mn-ea"/>
              <a:sym typeface="+mn-lt"/>
            </a:endParaRPr>
          </a:p>
        </p:txBody>
      </p:sp>
      <p:sp>
        <p:nvSpPr>
          <p:cNvPr id="2" name="文本框 1">
            <a:extLst>
              <a:ext uri="{FF2B5EF4-FFF2-40B4-BE49-F238E27FC236}">
                <a16:creationId xmlns:a16="http://schemas.microsoft.com/office/drawing/2014/main" id="{DF22122E-5F9D-46DC-84CF-04C74A93860A}"/>
              </a:ext>
            </a:extLst>
          </p:cNvPr>
          <p:cNvSpPr txBox="1"/>
          <p:nvPr/>
        </p:nvSpPr>
        <p:spPr>
          <a:xfrm>
            <a:off x="1153790" y="1582340"/>
            <a:ext cx="8546801" cy="4247317"/>
          </a:xfrm>
          <a:prstGeom prst="rect">
            <a:avLst/>
          </a:prstGeom>
          <a:noFill/>
        </p:spPr>
        <p:txBody>
          <a:bodyPr wrap="square" rtlCol="0">
            <a:spAutoFit/>
          </a:bodyPr>
          <a:lstStyle/>
          <a:p>
            <a:endParaRPr lang="en-US" altLang="zh-CN" dirty="0"/>
          </a:p>
          <a:p>
            <a:r>
              <a:rPr lang="zh-CN" altLang="en-US" dirty="0"/>
              <a:t>在将数据插补完成之后，仍需剔除一些包含信息较少的变量，构建的决策树尽可能选用信息增益较大的特征。</a:t>
            </a:r>
            <a:endParaRPr lang="en-US" altLang="zh-CN" dirty="0"/>
          </a:p>
          <a:p>
            <a:endParaRPr lang="en-US" altLang="zh-CN" dirty="0"/>
          </a:p>
          <a:p>
            <a:r>
              <a:rPr lang="zh-CN" altLang="zh-CN" dirty="0"/>
              <a:t>筛选特征值的规则：</a:t>
            </a:r>
          </a:p>
          <a:p>
            <a:pPr lvl="0"/>
            <a:r>
              <a:rPr lang="zh-CN" altLang="zh-CN" dirty="0"/>
              <a:t>移除低方差特征，我们将临界值设置为</a:t>
            </a:r>
            <a:r>
              <a:rPr lang="en-US" altLang="zh-CN" dirty="0"/>
              <a:t>0.8</a:t>
            </a:r>
            <a:r>
              <a:rPr lang="zh-CN" altLang="zh-CN" dirty="0"/>
              <a:t>；</a:t>
            </a:r>
            <a:endParaRPr lang="en-US" altLang="zh-CN" dirty="0"/>
          </a:p>
          <a:p>
            <a:pPr lvl="0"/>
            <a:endParaRPr lang="en-US" altLang="zh-CN" dirty="0"/>
          </a:p>
          <a:p>
            <a:pPr lvl="0"/>
            <a:r>
              <a:rPr lang="zh-CN" altLang="en-US" dirty="0"/>
              <a:t>互信息</a:t>
            </a:r>
            <a:r>
              <a:rPr lang="en-US" altLang="zh-CN" dirty="0"/>
              <a:t>(Mutual Information)</a:t>
            </a:r>
            <a:r>
              <a:rPr lang="zh-CN" altLang="en-US" dirty="0"/>
              <a:t>是信息论里一种有用的信息度量</a:t>
            </a:r>
            <a:endParaRPr lang="en-US" altLang="zh-CN" dirty="0"/>
          </a:p>
          <a:p>
            <a:pPr lvl="0"/>
            <a:r>
              <a:rPr lang="zh-CN" altLang="en-US" dirty="0"/>
              <a:t>计算每个特征的相对熵，平均差异越大，信息增益越大，从中挑选出信息增益最大的</a:t>
            </a:r>
            <a:r>
              <a:rPr lang="en-US" altLang="zh-CN" dirty="0"/>
              <a:t>16</a:t>
            </a:r>
            <a:r>
              <a:rPr lang="zh-CN" altLang="en-US" dirty="0"/>
              <a:t>个字段</a:t>
            </a:r>
            <a:endParaRPr lang="en-US" altLang="zh-CN" dirty="0"/>
          </a:p>
          <a:p>
            <a:pPr lvl="0"/>
            <a:endParaRPr lang="zh-CN" altLang="zh-CN" dirty="0"/>
          </a:p>
          <a:p>
            <a:pPr lvl="0"/>
            <a:r>
              <a:rPr lang="en-US" altLang="zh-CN" dirty="0"/>
              <a:t>ANOVA</a:t>
            </a:r>
            <a:r>
              <a:rPr lang="zh-CN" altLang="en-US" dirty="0"/>
              <a:t>同样用于特征选择，计算每个特征的</a:t>
            </a:r>
            <a:r>
              <a:rPr lang="en-US" altLang="zh-CN" dirty="0"/>
              <a:t>F</a:t>
            </a:r>
            <a:r>
              <a:rPr lang="zh-CN" altLang="en-US" dirty="0"/>
              <a:t>值和</a:t>
            </a:r>
            <a:r>
              <a:rPr lang="en-US" altLang="zh-CN" dirty="0"/>
              <a:t>P</a:t>
            </a:r>
            <a:r>
              <a:rPr lang="zh-CN" altLang="en-US" dirty="0"/>
              <a:t>值，从中挑选满足</a:t>
            </a:r>
            <a:r>
              <a:rPr lang="en-US" altLang="zh-CN" dirty="0"/>
              <a:t>P</a:t>
            </a:r>
            <a:r>
              <a:rPr lang="zh-CN" altLang="en-US" dirty="0"/>
              <a:t>值</a:t>
            </a:r>
            <a:r>
              <a:rPr lang="en-US" altLang="zh-CN" dirty="0"/>
              <a:t>&lt;0.01 </a:t>
            </a:r>
            <a:r>
              <a:rPr lang="zh-CN" altLang="en-US" dirty="0"/>
              <a:t>并</a:t>
            </a:r>
            <a:r>
              <a:rPr lang="en-US" altLang="zh-CN" dirty="0"/>
              <a:t>F</a:t>
            </a:r>
            <a:r>
              <a:rPr lang="zh-CN" altLang="en-US" dirty="0"/>
              <a:t>值较大的特征，从中同样挑选</a:t>
            </a:r>
            <a:r>
              <a:rPr lang="en-US" altLang="zh-CN" dirty="0"/>
              <a:t>16</a:t>
            </a:r>
            <a:r>
              <a:rPr lang="zh-CN" altLang="en-US" dirty="0"/>
              <a:t>个字段</a:t>
            </a:r>
            <a:endParaRPr lang="en-US" altLang="zh-CN" dirty="0"/>
          </a:p>
          <a:p>
            <a:pPr lvl="0"/>
            <a:endParaRPr lang="en-US" altLang="zh-CN" dirty="0"/>
          </a:p>
          <a:p>
            <a:pPr lvl="0"/>
            <a:r>
              <a:rPr lang="zh-CN" altLang="en-US" dirty="0"/>
              <a:t>最后将两种筛选特征值的方法所挑选的字段取交集，挑选出</a:t>
            </a:r>
            <a:r>
              <a:rPr lang="en-US" altLang="zh-CN" dirty="0"/>
              <a:t>17</a:t>
            </a:r>
            <a:r>
              <a:rPr lang="zh-CN" altLang="en-US" dirty="0"/>
              <a:t>个变量</a:t>
            </a:r>
            <a:endParaRPr lang="en-US" altLang="zh-CN" dirty="0"/>
          </a:p>
        </p:txBody>
      </p:sp>
    </p:spTree>
    <p:extLst>
      <p:ext uri="{BB962C8B-B14F-4D97-AF65-F5344CB8AC3E}">
        <p14:creationId xmlns:p14="http://schemas.microsoft.com/office/powerpoint/2010/main" val="1331511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right)">
                                      <p:cBhvr>
                                        <p:cTn id="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185A667-7569-44B8-B0EC-19619BF3800E}"/>
              </a:ext>
            </a:extLst>
          </p:cNvPr>
          <p:cNvPicPr>
            <a:picLocks noChangeAspect="1"/>
          </p:cNvPicPr>
          <p:nvPr/>
        </p:nvPicPr>
        <p:blipFill>
          <a:blip r:embed="rId2"/>
          <a:stretch>
            <a:fillRect/>
          </a:stretch>
        </p:blipFill>
        <p:spPr>
          <a:xfrm>
            <a:off x="1278009" y="2131860"/>
            <a:ext cx="9635982" cy="4726140"/>
          </a:xfrm>
          <a:prstGeom prst="rect">
            <a:avLst/>
          </a:prstGeom>
        </p:spPr>
      </p:pic>
      <p:sp>
        <p:nvSpPr>
          <p:cNvPr id="3" name="TextBox 1">
            <a:extLst>
              <a:ext uri="{FF2B5EF4-FFF2-40B4-BE49-F238E27FC236}">
                <a16:creationId xmlns:a16="http://schemas.microsoft.com/office/drawing/2014/main" id="{1D29C471-E55C-4365-9235-01BFCEBAE685}"/>
              </a:ext>
            </a:extLst>
          </p:cNvPr>
          <p:cNvSpPr txBox="1"/>
          <p:nvPr/>
        </p:nvSpPr>
        <p:spPr>
          <a:xfrm>
            <a:off x="618243" y="328481"/>
            <a:ext cx="1936428"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1.3.4 </a:t>
            </a:r>
            <a:r>
              <a:rPr lang="zh-CN" altLang="en-US" sz="2400" dirty="0">
                <a:solidFill>
                  <a:srgbClr val="063D54"/>
                </a:solidFill>
                <a:cs typeface="+mn-ea"/>
                <a:sym typeface="+mn-lt"/>
              </a:rPr>
              <a:t>特征选择</a:t>
            </a:r>
            <a:endParaRPr lang="en-US" altLang="zh-CN" sz="2400" dirty="0">
              <a:solidFill>
                <a:srgbClr val="063D54"/>
              </a:solidFill>
              <a:cs typeface="+mn-ea"/>
              <a:sym typeface="+mn-lt"/>
            </a:endParaRPr>
          </a:p>
        </p:txBody>
      </p:sp>
      <p:sp>
        <p:nvSpPr>
          <p:cNvPr id="5" name="文本框 4">
            <a:extLst>
              <a:ext uri="{FF2B5EF4-FFF2-40B4-BE49-F238E27FC236}">
                <a16:creationId xmlns:a16="http://schemas.microsoft.com/office/drawing/2014/main" id="{7454D856-C57A-4B7F-A5E9-6711EB9165C8}"/>
              </a:ext>
            </a:extLst>
          </p:cNvPr>
          <p:cNvSpPr txBox="1"/>
          <p:nvPr/>
        </p:nvSpPr>
        <p:spPr>
          <a:xfrm>
            <a:off x="4035179" y="1400598"/>
            <a:ext cx="4352474" cy="369332"/>
          </a:xfrm>
          <a:prstGeom prst="rect">
            <a:avLst/>
          </a:prstGeom>
          <a:noFill/>
        </p:spPr>
        <p:txBody>
          <a:bodyPr wrap="none" rtlCol="0">
            <a:spAutoFit/>
          </a:bodyPr>
          <a:lstStyle/>
          <a:p>
            <a:r>
              <a:rPr lang="zh-CN" altLang="en-US" dirty="0"/>
              <a:t>最终选择出如下</a:t>
            </a:r>
            <a:r>
              <a:rPr lang="en-US" altLang="zh-CN" dirty="0"/>
              <a:t>17</a:t>
            </a:r>
            <a:r>
              <a:rPr lang="zh-CN" altLang="en-US" dirty="0"/>
              <a:t>个字段用于构建决策树</a:t>
            </a:r>
          </a:p>
        </p:txBody>
      </p:sp>
    </p:spTree>
    <p:extLst>
      <p:ext uri="{BB962C8B-B14F-4D97-AF65-F5344CB8AC3E}">
        <p14:creationId xmlns:p14="http://schemas.microsoft.com/office/powerpoint/2010/main" val="102216638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
            <a:extLst>
              <a:ext uri="{FF2B5EF4-FFF2-40B4-BE49-F238E27FC236}">
                <a16:creationId xmlns:a16="http://schemas.microsoft.com/office/drawing/2014/main" id="{C21737E4-AA53-4DCB-B21F-56E706A45640}"/>
              </a:ext>
            </a:extLst>
          </p:cNvPr>
          <p:cNvSpPr txBox="1"/>
          <p:nvPr/>
        </p:nvSpPr>
        <p:spPr>
          <a:xfrm>
            <a:off x="618243" y="328481"/>
            <a:ext cx="1936428"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1.3.5 </a:t>
            </a:r>
            <a:r>
              <a:rPr lang="zh-CN" altLang="en-US" sz="2400" dirty="0">
                <a:solidFill>
                  <a:srgbClr val="063D54"/>
                </a:solidFill>
                <a:cs typeface="+mn-ea"/>
                <a:sym typeface="+mn-lt"/>
              </a:rPr>
              <a:t>合并字段</a:t>
            </a:r>
            <a:endParaRPr lang="en-US" altLang="zh-CN" sz="2400" dirty="0">
              <a:solidFill>
                <a:srgbClr val="063D54"/>
              </a:solidFill>
              <a:cs typeface="+mn-ea"/>
              <a:sym typeface="+mn-lt"/>
            </a:endParaRPr>
          </a:p>
        </p:txBody>
      </p:sp>
      <p:pic>
        <p:nvPicPr>
          <p:cNvPr id="3" name="图片 2" descr="手机屏幕截图&#10;&#10;描述已自动生成">
            <a:extLst>
              <a:ext uri="{FF2B5EF4-FFF2-40B4-BE49-F238E27FC236}">
                <a16:creationId xmlns:a16="http://schemas.microsoft.com/office/drawing/2014/main" id="{425687CC-1B19-4F29-8849-FBC7D7CD7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9738" y="424705"/>
            <a:ext cx="8502261" cy="5711052"/>
          </a:xfrm>
          <a:prstGeom prst="rect">
            <a:avLst/>
          </a:prstGeom>
        </p:spPr>
      </p:pic>
      <p:sp>
        <p:nvSpPr>
          <p:cNvPr id="2" name="文本框 1">
            <a:extLst>
              <a:ext uri="{FF2B5EF4-FFF2-40B4-BE49-F238E27FC236}">
                <a16:creationId xmlns:a16="http://schemas.microsoft.com/office/drawing/2014/main" id="{F661047B-B9A0-4520-A895-40A6085B7E09}"/>
              </a:ext>
            </a:extLst>
          </p:cNvPr>
          <p:cNvSpPr txBox="1"/>
          <p:nvPr/>
        </p:nvSpPr>
        <p:spPr>
          <a:xfrm>
            <a:off x="125241" y="1419791"/>
            <a:ext cx="4182555" cy="5078313"/>
          </a:xfrm>
          <a:prstGeom prst="rect">
            <a:avLst/>
          </a:prstGeom>
          <a:noFill/>
        </p:spPr>
        <p:txBody>
          <a:bodyPr wrap="none" rtlCol="0">
            <a:spAutoFit/>
          </a:bodyPr>
          <a:lstStyle/>
          <a:p>
            <a:r>
              <a:rPr lang="zh-CN" altLang="en-US" dirty="0"/>
              <a:t>对于袭击目标</a:t>
            </a:r>
            <a:r>
              <a:rPr lang="en-US" altLang="zh-CN" dirty="0"/>
              <a:t>(targtype1)</a:t>
            </a:r>
            <a:r>
              <a:rPr lang="zh-CN" altLang="en-US" dirty="0"/>
              <a:t>这一字段</a:t>
            </a:r>
            <a:endParaRPr lang="en-US" altLang="zh-CN" dirty="0"/>
          </a:p>
          <a:p>
            <a:r>
              <a:rPr lang="zh-CN" altLang="en-US" dirty="0"/>
              <a:t>将相近的类别合并为一类</a:t>
            </a:r>
            <a:endParaRPr lang="en-US" altLang="zh-CN" dirty="0"/>
          </a:p>
          <a:p>
            <a:endParaRPr lang="en-US" altLang="zh-CN" dirty="0"/>
          </a:p>
          <a:p>
            <a:r>
              <a:rPr lang="zh-CN" altLang="en-US" dirty="0"/>
              <a:t>如：政府 暴力政党 合并为政府类</a:t>
            </a:r>
            <a:endParaRPr lang="en-US" altLang="zh-CN" dirty="0"/>
          </a:p>
          <a:p>
            <a:r>
              <a:rPr lang="zh-CN" altLang="en-US" dirty="0"/>
              <a:t>军队 警察 合并为军队警察类</a:t>
            </a:r>
            <a:endParaRPr lang="en-US" altLang="zh-CN" dirty="0"/>
          </a:p>
          <a:p>
            <a:r>
              <a:rPr lang="zh-CN" altLang="en-US" dirty="0"/>
              <a:t>其余合并方法如右图代码中所示</a:t>
            </a:r>
            <a:endParaRPr lang="en-US" altLang="zh-CN" dirty="0"/>
          </a:p>
          <a:p>
            <a:endParaRPr lang="en-US" altLang="zh-CN" dirty="0"/>
          </a:p>
          <a:p>
            <a:r>
              <a:rPr lang="zh-CN" altLang="en-US" dirty="0"/>
              <a:t>对于</a:t>
            </a:r>
            <a:r>
              <a:rPr lang="zh-CN" altLang="zh-CN" dirty="0"/>
              <a:t>死亡人数（</a:t>
            </a:r>
            <a:r>
              <a:rPr lang="en-US" altLang="zh-CN" dirty="0" err="1"/>
              <a:t>nkill</a:t>
            </a:r>
            <a:r>
              <a:rPr lang="zh-CN" altLang="zh-CN" dirty="0"/>
              <a:t>、</a:t>
            </a:r>
            <a:r>
              <a:rPr lang="en-US" altLang="zh-CN" dirty="0" err="1"/>
              <a:t>nkillter</a:t>
            </a:r>
            <a:r>
              <a:rPr lang="zh-CN" altLang="zh-CN" dirty="0"/>
              <a:t>）</a:t>
            </a:r>
            <a:r>
              <a:rPr lang="zh-CN" altLang="en-US" dirty="0"/>
              <a:t>字段</a:t>
            </a:r>
            <a:endParaRPr lang="en-US" altLang="zh-CN" dirty="0"/>
          </a:p>
          <a:p>
            <a:r>
              <a:rPr lang="zh-CN" altLang="zh-CN" dirty="0"/>
              <a:t>根据我国《生产安全事故报告和调查</a:t>
            </a:r>
            <a:endParaRPr lang="en-US" altLang="zh-CN" dirty="0"/>
          </a:p>
          <a:p>
            <a:r>
              <a:rPr lang="zh-CN" altLang="zh-CN" dirty="0"/>
              <a:t>处理条例》相关规定，</a:t>
            </a:r>
            <a:r>
              <a:rPr lang="zh-CN" altLang="en-US" dirty="0"/>
              <a:t>将死亡人数按“</a:t>
            </a:r>
            <a:endParaRPr lang="en-US" altLang="zh-CN" dirty="0"/>
          </a:p>
          <a:p>
            <a:r>
              <a:rPr lang="zh-CN" altLang="en-US" dirty="0"/>
              <a:t>死亡少于</a:t>
            </a:r>
            <a:r>
              <a:rPr lang="en-US" altLang="zh-CN" dirty="0"/>
              <a:t>10</a:t>
            </a:r>
            <a:r>
              <a:rPr lang="zh-CN" altLang="en-US" dirty="0"/>
              <a:t>人”，“死亡</a:t>
            </a:r>
            <a:r>
              <a:rPr lang="en-US" altLang="zh-CN" dirty="0"/>
              <a:t>11-30</a:t>
            </a:r>
            <a:r>
              <a:rPr lang="zh-CN" altLang="en-US" dirty="0"/>
              <a:t>人”“超过</a:t>
            </a:r>
            <a:endParaRPr lang="en-US" altLang="zh-CN" dirty="0"/>
          </a:p>
          <a:p>
            <a:r>
              <a:rPr lang="en-US" altLang="zh-CN" dirty="0"/>
              <a:t>30</a:t>
            </a:r>
            <a:r>
              <a:rPr lang="zh-CN" altLang="en-US" dirty="0"/>
              <a:t>人死亡”分为三个等级‘</a:t>
            </a:r>
            <a:r>
              <a:rPr lang="en-US" altLang="zh-CN" dirty="0"/>
              <a:t>low</a:t>
            </a:r>
            <a:r>
              <a:rPr lang="zh-CN" altLang="en-US" dirty="0"/>
              <a:t>’ </a:t>
            </a:r>
            <a:r>
              <a:rPr lang="en-US" altLang="zh-CN" dirty="0"/>
              <a:t>‘mid’ ‘high’</a:t>
            </a:r>
          </a:p>
          <a:p>
            <a:endParaRPr lang="en-US" altLang="zh-CN" dirty="0"/>
          </a:p>
          <a:p>
            <a:r>
              <a:rPr lang="zh-CN" altLang="en-US" dirty="0"/>
              <a:t>而受伤人数</a:t>
            </a:r>
            <a:r>
              <a:rPr lang="zh-CN" altLang="zh-CN" dirty="0"/>
              <a:t>（</a:t>
            </a:r>
            <a:r>
              <a:rPr lang="en-US" altLang="zh-CN" dirty="0" err="1"/>
              <a:t>nwound,nwoundte</a:t>
            </a:r>
            <a:r>
              <a:rPr lang="zh-CN" altLang="zh-CN" dirty="0"/>
              <a:t>）</a:t>
            </a:r>
            <a:r>
              <a:rPr lang="zh-CN" altLang="en-US" dirty="0"/>
              <a:t>则按</a:t>
            </a:r>
            <a:endParaRPr lang="en-US" altLang="zh-CN" dirty="0"/>
          </a:p>
          <a:p>
            <a:r>
              <a:rPr lang="zh-CN" altLang="zh-CN" dirty="0"/>
              <a:t>“受伤少于</a:t>
            </a:r>
            <a:r>
              <a:rPr lang="en-US" altLang="zh-CN" dirty="0"/>
              <a:t>10</a:t>
            </a:r>
            <a:r>
              <a:rPr lang="zh-CN" altLang="zh-CN" dirty="0"/>
              <a:t>人”、“受伤</a:t>
            </a:r>
            <a:r>
              <a:rPr lang="en-US" altLang="zh-CN" dirty="0"/>
              <a:t>10</a:t>
            </a:r>
            <a:r>
              <a:rPr lang="zh-CN" altLang="zh-CN" dirty="0"/>
              <a:t>～</a:t>
            </a:r>
            <a:r>
              <a:rPr lang="en-US" altLang="zh-CN" dirty="0"/>
              <a:t>50</a:t>
            </a:r>
            <a:r>
              <a:rPr lang="zh-CN" altLang="zh-CN" dirty="0"/>
              <a:t>人”、</a:t>
            </a:r>
            <a:endParaRPr lang="en-US" altLang="zh-CN" dirty="0"/>
          </a:p>
          <a:p>
            <a:r>
              <a:rPr lang="zh-CN" altLang="zh-CN" dirty="0"/>
              <a:t>“受伤</a:t>
            </a:r>
            <a:r>
              <a:rPr lang="en-US" altLang="zh-CN" dirty="0"/>
              <a:t>50</a:t>
            </a:r>
            <a:r>
              <a:rPr lang="zh-CN" altLang="zh-CN" dirty="0"/>
              <a:t>～</a:t>
            </a:r>
            <a:r>
              <a:rPr lang="en-US" altLang="zh-CN" dirty="0"/>
              <a:t>100</a:t>
            </a:r>
            <a:r>
              <a:rPr lang="zh-CN" altLang="zh-CN" dirty="0"/>
              <a:t>人”与“受伤</a:t>
            </a:r>
            <a:r>
              <a:rPr lang="en-US" altLang="zh-CN" dirty="0"/>
              <a:t>100</a:t>
            </a:r>
            <a:r>
              <a:rPr lang="zh-CN" altLang="zh-CN" dirty="0"/>
              <a:t>人以上”</a:t>
            </a:r>
            <a:endParaRPr lang="en-US" altLang="zh-CN" dirty="0"/>
          </a:p>
          <a:p>
            <a:r>
              <a:rPr lang="zh-CN" altLang="en-US" dirty="0"/>
              <a:t>分为</a:t>
            </a:r>
            <a:r>
              <a:rPr lang="en-US" altLang="zh-CN" dirty="0"/>
              <a:t>'</a:t>
            </a:r>
            <a:r>
              <a:rPr lang="en-US" altLang="zh-CN" dirty="0" err="1"/>
              <a:t>low','med','high','extreme</a:t>
            </a:r>
            <a:r>
              <a:rPr lang="en-US" altLang="zh-CN" dirty="0"/>
              <a:t>'</a:t>
            </a:r>
            <a:r>
              <a:rPr lang="zh-CN" altLang="zh-CN" dirty="0"/>
              <a:t>；</a:t>
            </a:r>
          </a:p>
          <a:p>
            <a:endParaRPr lang="en-US" altLang="zh-CN" dirty="0"/>
          </a:p>
        </p:txBody>
      </p:sp>
    </p:spTree>
    <p:extLst>
      <p:ext uri="{BB962C8B-B14F-4D97-AF65-F5344CB8AC3E}">
        <p14:creationId xmlns:p14="http://schemas.microsoft.com/office/powerpoint/2010/main" val="13120275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right)">
                                      <p:cBhvr>
                                        <p:cTn id="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
            <a:extLst>
              <a:ext uri="{FF2B5EF4-FFF2-40B4-BE49-F238E27FC236}">
                <a16:creationId xmlns:a16="http://schemas.microsoft.com/office/drawing/2014/main" id="{C21737E4-AA53-4DCB-B21F-56E706A45640}"/>
              </a:ext>
            </a:extLst>
          </p:cNvPr>
          <p:cNvSpPr txBox="1"/>
          <p:nvPr/>
        </p:nvSpPr>
        <p:spPr>
          <a:xfrm>
            <a:off x="618243" y="328481"/>
            <a:ext cx="1320874"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1.3.6 </a:t>
            </a:r>
            <a:r>
              <a:rPr lang="zh-CN" altLang="en-US" sz="2400" dirty="0">
                <a:solidFill>
                  <a:srgbClr val="063D54"/>
                </a:solidFill>
                <a:cs typeface="+mn-ea"/>
                <a:sym typeface="+mn-lt"/>
              </a:rPr>
              <a:t>降维</a:t>
            </a:r>
            <a:endParaRPr lang="en-US" altLang="zh-CN" sz="2400" dirty="0">
              <a:solidFill>
                <a:srgbClr val="063D54"/>
              </a:solidFill>
              <a:cs typeface="+mn-ea"/>
              <a:sym typeface="+mn-lt"/>
            </a:endParaRPr>
          </a:p>
        </p:txBody>
      </p:sp>
      <p:pic>
        <p:nvPicPr>
          <p:cNvPr id="6" name="图片 5" descr="电脑屏幕的截图&#10;&#10;描述已自动生成">
            <a:extLst>
              <a:ext uri="{FF2B5EF4-FFF2-40B4-BE49-F238E27FC236}">
                <a16:creationId xmlns:a16="http://schemas.microsoft.com/office/drawing/2014/main" id="{C6CDB24D-C377-4B82-BB50-D6CA0AACC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047" y="129044"/>
            <a:ext cx="8969672" cy="6728956"/>
          </a:xfrm>
          <a:prstGeom prst="rect">
            <a:avLst/>
          </a:prstGeom>
        </p:spPr>
      </p:pic>
      <p:sp>
        <p:nvSpPr>
          <p:cNvPr id="2" name="文本框 1">
            <a:extLst>
              <a:ext uri="{FF2B5EF4-FFF2-40B4-BE49-F238E27FC236}">
                <a16:creationId xmlns:a16="http://schemas.microsoft.com/office/drawing/2014/main" id="{B0917568-D582-4FC3-BFBA-DFA84E5236B7}"/>
              </a:ext>
            </a:extLst>
          </p:cNvPr>
          <p:cNvSpPr txBox="1"/>
          <p:nvPr/>
        </p:nvSpPr>
        <p:spPr>
          <a:xfrm>
            <a:off x="552091" y="1942154"/>
            <a:ext cx="2278718" cy="2031325"/>
          </a:xfrm>
          <a:prstGeom prst="rect">
            <a:avLst/>
          </a:prstGeom>
          <a:noFill/>
        </p:spPr>
        <p:txBody>
          <a:bodyPr wrap="square" rtlCol="0">
            <a:spAutoFit/>
          </a:bodyPr>
          <a:lstStyle/>
          <a:p>
            <a:r>
              <a:rPr lang="zh-CN" altLang="en-US" dirty="0"/>
              <a:t>因为</a:t>
            </a:r>
            <a:r>
              <a:rPr lang="en-US" altLang="zh-CN" dirty="0"/>
              <a:t>T-SNE</a:t>
            </a:r>
            <a:r>
              <a:rPr lang="zh-CN" altLang="en-US" dirty="0"/>
              <a:t>从高维降到低维速度慢，所以</a:t>
            </a:r>
            <a:endParaRPr lang="en-US" altLang="zh-CN" dirty="0"/>
          </a:p>
          <a:p>
            <a:r>
              <a:rPr lang="zh-CN" altLang="en-US" dirty="0"/>
              <a:t>我们先使用</a:t>
            </a:r>
            <a:r>
              <a:rPr lang="en-US" altLang="zh-CN" dirty="0"/>
              <a:t>PCA</a:t>
            </a:r>
            <a:r>
              <a:rPr lang="zh-CN" altLang="en-US" dirty="0"/>
              <a:t>线性降维将</a:t>
            </a:r>
            <a:r>
              <a:rPr lang="en-US" altLang="zh-CN" dirty="0"/>
              <a:t>17</a:t>
            </a:r>
            <a:r>
              <a:rPr lang="zh-CN" altLang="en-US" dirty="0"/>
              <a:t>维数据降成了</a:t>
            </a:r>
            <a:r>
              <a:rPr lang="en-US" altLang="zh-CN" dirty="0"/>
              <a:t>4</a:t>
            </a:r>
            <a:r>
              <a:rPr lang="zh-CN" altLang="en-US" dirty="0"/>
              <a:t>维，再使用</a:t>
            </a:r>
            <a:r>
              <a:rPr lang="en-US" altLang="zh-CN" dirty="0"/>
              <a:t>T-SNE</a:t>
            </a:r>
            <a:r>
              <a:rPr lang="zh-CN" altLang="en-US" dirty="0"/>
              <a:t>非线性降维并可视化，得到结果如图</a:t>
            </a:r>
          </a:p>
        </p:txBody>
      </p:sp>
    </p:spTree>
    <p:extLst>
      <p:ext uri="{BB962C8B-B14F-4D97-AF65-F5344CB8AC3E}">
        <p14:creationId xmlns:p14="http://schemas.microsoft.com/office/powerpoint/2010/main" val="20380491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right)">
                                      <p:cBhvr>
                                        <p:cTn id="8" dur="500"/>
                                        <p:tgtEl>
                                          <p:spTgt spid="51"/>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
            <a:extLst>
              <a:ext uri="{FF2B5EF4-FFF2-40B4-BE49-F238E27FC236}">
                <a16:creationId xmlns:a16="http://schemas.microsoft.com/office/drawing/2014/main" id="{C21737E4-AA53-4DCB-B21F-56E706A45640}"/>
              </a:ext>
            </a:extLst>
          </p:cNvPr>
          <p:cNvSpPr txBox="1"/>
          <p:nvPr/>
        </p:nvSpPr>
        <p:spPr>
          <a:xfrm>
            <a:off x="618243" y="328481"/>
            <a:ext cx="1707199"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1.3 </a:t>
            </a:r>
            <a:r>
              <a:rPr lang="zh-CN" altLang="en-US" sz="2400" dirty="0">
                <a:solidFill>
                  <a:srgbClr val="063D54"/>
                </a:solidFill>
                <a:cs typeface="+mn-ea"/>
                <a:sym typeface="+mn-lt"/>
              </a:rPr>
              <a:t>具体操作</a:t>
            </a:r>
            <a:endParaRPr lang="en-US" altLang="zh-CN" sz="2400" dirty="0">
              <a:solidFill>
                <a:srgbClr val="063D54"/>
              </a:solidFill>
              <a:cs typeface="+mn-ea"/>
              <a:sym typeface="+mn-lt"/>
            </a:endParaRPr>
          </a:p>
        </p:txBody>
      </p:sp>
      <p:sp>
        <p:nvSpPr>
          <p:cNvPr id="52" name="TextBox 1">
            <a:extLst>
              <a:ext uri="{FF2B5EF4-FFF2-40B4-BE49-F238E27FC236}">
                <a16:creationId xmlns:a16="http://schemas.microsoft.com/office/drawing/2014/main" id="{1FBB1EB7-7234-43B8-BF62-1F92E3397794}"/>
              </a:ext>
            </a:extLst>
          </p:cNvPr>
          <p:cNvSpPr txBox="1"/>
          <p:nvPr/>
        </p:nvSpPr>
        <p:spPr>
          <a:xfrm>
            <a:off x="831466" y="709604"/>
            <a:ext cx="2093358" cy="329064"/>
          </a:xfrm>
          <a:prstGeom prst="rect">
            <a:avLst/>
          </a:prstGeom>
          <a:noFill/>
        </p:spPr>
        <p:txBody>
          <a:bodyPr wrap="square" lIns="0" tIns="0" rIns="0" rtlCol="0">
            <a:spAutoFit/>
          </a:bodyPr>
          <a:lstStyle/>
          <a:p>
            <a:pPr>
              <a:lnSpc>
                <a:spcPts val="2300"/>
              </a:lnSpc>
            </a:pPr>
            <a:r>
              <a:rPr lang="en-US" altLang="zh-CN" sz="1400" dirty="0">
                <a:solidFill>
                  <a:schemeClr val="bg2">
                    <a:lumMod val="25000"/>
                  </a:schemeClr>
                </a:solidFill>
                <a:cs typeface="+mn-ea"/>
              </a:rPr>
              <a:t>Data</a:t>
            </a:r>
            <a:r>
              <a:rPr lang="en-US" altLang="zh-CN" dirty="0"/>
              <a:t> </a:t>
            </a:r>
            <a:r>
              <a:rPr lang="en-US" altLang="zh-CN" sz="1400" dirty="0">
                <a:solidFill>
                  <a:schemeClr val="bg2">
                    <a:lumMod val="25000"/>
                  </a:schemeClr>
                </a:solidFill>
                <a:cs typeface="+mn-ea"/>
                <a:sym typeface="+mn-lt"/>
              </a:rPr>
              <a:t>preparation</a:t>
            </a:r>
          </a:p>
        </p:txBody>
      </p:sp>
      <p:pic>
        <p:nvPicPr>
          <p:cNvPr id="2" name="图片 1">
            <a:extLst>
              <a:ext uri="{FF2B5EF4-FFF2-40B4-BE49-F238E27FC236}">
                <a16:creationId xmlns:a16="http://schemas.microsoft.com/office/drawing/2014/main" id="{A236F61B-A9FF-4E35-8A6F-AEAE3B6C3895}"/>
              </a:ext>
            </a:extLst>
          </p:cNvPr>
          <p:cNvPicPr>
            <a:picLocks noChangeAspect="1"/>
          </p:cNvPicPr>
          <p:nvPr/>
        </p:nvPicPr>
        <p:blipFill>
          <a:blip r:embed="rId3"/>
          <a:stretch>
            <a:fillRect/>
          </a:stretch>
        </p:blipFill>
        <p:spPr>
          <a:xfrm>
            <a:off x="559505" y="282264"/>
            <a:ext cx="4334194" cy="3148972"/>
          </a:xfrm>
          <a:prstGeom prst="rect">
            <a:avLst/>
          </a:prstGeom>
        </p:spPr>
      </p:pic>
      <p:pic>
        <p:nvPicPr>
          <p:cNvPr id="4" name="图片 3">
            <a:extLst>
              <a:ext uri="{FF2B5EF4-FFF2-40B4-BE49-F238E27FC236}">
                <a16:creationId xmlns:a16="http://schemas.microsoft.com/office/drawing/2014/main" id="{C55BD91C-C7FA-42DF-BBFC-00DCD57E0B4D}"/>
              </a:ext>
            </a:extLst>
          </p:cNvPr>
          <p:cNvPicPr>
            <a:picLocks noChangeAspect="1"/>
          </p:cNvPicPr>
          <p:nvPr/>
        </p:nvPicPr>
        <p:blipFill>
          <a:blip r:embed="rId4"/>
          <a:stretch>
            <a:fillRect/>
          </a:stretch>
        </p:blipFill>
        <p:spPr>
          <a:xfrm>
            <a:off x="6935683" y="328481"/>
            <a:ext cx="4423010" cy="3166243"/>
          </a:xfrm>
          <a:prstGeom prst="rect">
            <a:avLst/>
          </a:prstGeom>
        </p:spPr>
      </p:pic>
      <p:pic>
        <p:nvPicPr>
          <p:cNvPr id="5" name="图片 4">
            <a:extLst>
              <a:ext uri="{FF2B5EF4-FFF2-40B4-BE49-F238E27FC236}">
                <a16:creationId xmlns:a16="http://schemas.microsoft.com/office/drawing/2014/main" id="{00C6D0C1-A1E5-4064-9837-4C5890D20739}"/>
              </a:ext>
            </a:extLst>
          </p:cNvPr>
          <p:cNvPicPr>
            <a:picLocks noChangeAspect="1"/>
          </p:cNvPicPr>
          <p:nvPr/>
        </p:nvPicPr>
        <p:blipFill>
          <a:blip r:embed="rId5"/>
          <a:stretch>
            <a:fillRect/>
          </a:stretch>
        </p:blipFill>
        <p:spPr>
          <a:xfrm>
            <a:off x="386850" y="3549486"/>
            <a:ext cx="4621378" cy="3084973"/>
          </a:xfrm>
          <a:prstGeom prst="rect">
            <a:avLst/>
          </a:prstGeom>
        </p:spPr>
      </p:pic>
      <p:pic>
        <p:nvPicPr>
          <p:cNvPr id="7" name="图片 6">
            <a:extLst>
              <a:ext uri="{FF2B5EF4-FFF2-40B4-BE49-F238E27FC236}">
                <a16:creationId xmlns:a16="http://schemas.microsoft.com/office/drawing/2014/main" id="{553E69EC-B814-4CD5-9E7C-13ABD24B3B8E}"/>
              </a:ext>
            </a:extLst>
          </p:cNvPr>
          <p:cNvPicPr>
            <a:picLocks noChangeAspect="1"/>
          </p:cNvPicPr>
          <p:nvPr/>
        </p:nvPicPr>
        <p:blipFill>
          <a:blip r:embed="rId6"/>
          <a:stretch>
            <a:fillRect/>
          </a:stretch>
        </p:blipFill>
        <p:spPr>
          <a:xfrm>
            <a:off x="6968211" y="3549486"/>
            <a:ext cx="4732539" cy="3308514"/>
          </a:xfrm>
          <a:prstGeom prst="rect">
            <a:avLst/>
          </a:prstGeom>
        </p:spPr>
      </p:pic>
      <p:sp>
        <p:nvSpPr>
          <p:cNvPr id="9" name="文本框 8">
            <a:extLst>
              <a:ext uri="{FF2B5EF4-FFF2-40B4-BE49-F238E27FC236}">
                <a16:creationId xmlns:a16="http://schemas.microsoft.com/office/drawing/2014/main" id="{47DD567C-E77E-4132-9BC5-E1AF2FD4E1AF}"/>
              </a:ext>
            </a:extLst>
          </p:cNvPr>
          <p:cNvSpPr txBox="1"/>
          <p:nvPr/>
        </p:nvSpPr>
        <p:spPr>
          <a:xfrm>
            <a:off x="5078139" y="2436705"/>
            <a:ext cx="2220164" cy="2031325"/>
          </a:xfrm>
          <a:prstGeom prst="rect">
            <a:avLst/>
          </a:prstGeom>
          <a:noFill/>
        </p:spPr>
        <p:txBody>
          <a:bodyPr wrap="square" rtlCol="0">
            <a:spAutoFit/>
          </a:bodyPr>
          <a:lstStyle/>
          <a:p>
            <a:r>
              <a:rPr lang="zh-CN" altLang="en-US" dirty="0"/>
              <a:t>这是</a:t>
            </a:r>
            <a:r>
              <a:rPr lang="en-US" altLang="zh-CN" dirty="0"/>
              <a:t>other group</a:t>
            </a:r>
            <a:r>
              <a:rPr lang="zh-CN" altLang="en-US" dirty="0"/>
              <a:t>、</a:t>
            </a:r>
            <a:r>
              <a:rPr lang="en-US" altLang="zh-CN" dirty="0"/>
              <a:t>Muslim extremists</a:t>
            </a:r>
            <a:r>
              <a:rPr lang="zh-CN" altLang="en-US" dirty="0"/>
              <a:t>、</a:t>
            </a:r>
            <a:r>
              <a:rPr lang="en-US" altLang="zh-CN" dirty="0"/>
              <a:t>Donetsk People’s Republic</a:t>
            </a:r>
            <a:r>
              <a:rPr lang="zh-CN" altLang="en-US" dirty="0"/>
              <a:t>、</a:t>
            </a:r>
            <a:r>
              <a:rPr lang="en-US" altLang="zh-CN" dirty="0"/>
              <a:t>AI-</a:t>
            </a:r>
            <a:r>
              <a:rPr lang="en-US" altLang="zh-CN" dirty="0" err="1"/>
              <a:t>Qalda</a:t>
            </a:r>
            <a:r>
              <a:rPr lang="en-US" altLang="zh-CN" dirty="0"/>
              <a:t> in the Arabian </a:t>
            </a:r>
            <a:r>
              <a:rPr lang="en-US" altLang="zh-CN" dirty="0" err="1"/>
              <a:t>Penisula</a:t>
            </a:r>
            <a:r>
              <a:rPr lang="en-US" altLang="zh-CN" dirty="0"/>
              <a:t>(AQAP)</a:t>
            </a:r>
            <a:r>
              <a:rPr lang="zh-CN" altLang="en-US" dirty="0"/>
              <a:t>四个组织的二维坐标图</a:t>
            </a:r>
          </a:p>
        </p:txBody>
      </p:sp>
    </p:spTree>
    <p:extLst>
      <p:ext uri="{BB962C8B-B14F-4D97-AF65-F5344CB8AC3E}">
        <p14:creationId xmlns:p14="http://schemas.microsoft.com/office/powerpoint/2010/main" val="37143653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right)">
                                      <p:cBhvr>
                                        <p:cTn id="8" dur="500"/>
                                        <p:tgtEl>
                                          <p:spTgt spid="51"/>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p:tgtEl>
                                          <p:spTgt spid="52"/>
                                        </p:tgtEl>
                                        <p:attrNameLst>
                                          <p:attrName>ppt_x</p:attrName>
                                        </p:attrNameLst>
                                      </p:cBhvr>
                                      <p:tavLst>
                                        <p:tav tm="0">
                                          <p:val>
                                            <p:strVal val="#ppt_x-#ppt_w*1.125000"/>
                                          </p:val>
                                        </p:tav>
                                        <p:tav tm="100000">
                                          <p:val>
                                            <p:strVal val="#ppt_x"/>
                                          </p:val>
                                        </p:tav>
                                      </p:tavLst>
                                    </p:anim>
                                    <p:animEffect transition="in" filter="wipe(right)">
                                      <p:cBhvr>
                                        <p:cTn id="1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MH_Entry_1">
            <a:hlinkClick r:id="rId13" action="ppaction://hlinksldjump"/>
          </p:cNvPr>
          <p:cNvSpPr/>
          <p:nvPr>
            <p:custDataLst>
              <p:tags r:id="rId3"/>
            </p:custDataLst>
          </p:nvPr>
        </p:nvSpPr>
        <p:spPr>
          <a:xfrm>
            <a:off x="2783632" y="2105922"/>
            <a:ext cx="3180652" cy="379862"/>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a:bodyPr>
          <a:lstStyle/>
          <a:p>
            <a:pPr algn="ctr">
              <a:lnSpc>
                <a:spcPct val="120000"/>
              </a:lnSpc>
              <a:defRPr/>
            </a:pPr>
            <a:r>
              <a:rPr lang="zh-CN" altLang="en-US" dirty="0">
                <a:solidFill>
                  <a:schemeClr val="tx1"/>
                </a:solidFill>
                <a:latin typeface="+mn-ea"/>
              </a:rPr>
              <a:t>数据预处理</a:t>
            </a:r>
          </a:p>
        </p:txBody>
      </p:sp>
      <p:sp>
        <p:nvSpPr>
          <p:cNvPr id="3" name="PA_MH_Number_1">
            <a:hlinkClick r:id="rId13" action="ppaction://hlinksldjump"/>
          </p:cNvPr>
          <p:cNvSpPr/>
          <p:nvPr>
            <p:custDataLst>
              <p:tags r:id="rId4"/>
            </p:custDataLst>
          </p:nvPr>
        </p:nvSpPr>
        <p:spPr>
          <a:xfrm>
            <a:off x="5430358" y="1973567"/>
            <a:ext cx="533926"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01</a:t>
            </a:r>
            <a:endParaRPr lang="zh-CN" altLang="en-US" sz="2400" b="1">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6" name="PA_MH_Entry_2">
            <a:hlinkClick r:id="rId14" action="ppaction://hlinksldjump"/>
          </p:cNvPr>
          <p:cNvSpPr/>
          <p:nvPr>
            <p:custDataLst>
              <p:tags r:id="rId5"/>
            </p:custDataLst>
          </p:nvPr>
        </p:nvSpPr>
        <p:spPr>
          <a:xfrm>
            <a:off x="3367658" y="2856008"/>
            <a:ext cx="3180652" cy="379862"/>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fontScale="85000" lnSpcReduction="10000"/>
          </a:bodyPr>
          <a:lstStyle/>
          <a:p>
            <a:pPr algn="ctr">
              <a:lnSpc>
                <a:spcPct val="120000"/>
              </a:lnSpc>
              <a:defRPr/>
            </a:pPr>
            <a:r>
              <a:rPr lang="zh-CN" altLang="en-US" dirty="0">
                <a:solidFill>
                  <a:schemeClr val="tx1"/>
                </a:solidFill>
                <a:latin typeface="+mn-ea"/>
              </a:rPr>
              <a:t>对恐怖组织分类预测的决策树</a:t>
            </a:r>
          </a:p>
        </p:txBody>
      </p:sp>
      <p:sp>
        <p:nvSpPr>
          <p:cNvPr id="7" name="PA_MH_Number_2">
            <a:hlinkClick r:id="rId14" action="ppaction://hlinksldjump"/>
          </p:cNvPr>
          <p:cNvSpPr/>
          <p:nvPr>
            <p:custDataLst>
              <p:tags r:id="rId6"/>
            </p:custDataLst>
          </p:nvPr>
        </p:nvSpPr>
        <p:spPr>
          <a:xfrm>
            <a:off x="6014384" y="2723653"/>
            <a:ext cx="533926"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02</a:t>
            </a:r>
            <a:endParaRPr lang="zh-CN" altLang="en-US" sz="2400" b="1">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9" name="PA_MH_Entry_3">
            <a:hlinkClick r:id="rId15" action="ppaction://hlinksldjump"/>
          </p:cNvPr>
          <p:cNvSpPr/>
          <p:nvPr>
            <p:custDataLst>
              <p:tags r:id="rId7"/>
            </p:custDataLst>
          </p:nvPr>
        </p:nvSpPr>
        <p:spPr>
          <a:xfrm>
            <a:off x="2783632" y="3606094"/>
            <a:ext cx="3180652" cy="379862"/>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a:bodyPr>
          <a:lstStyle/>
          <a:p>
            <a:pPr algn="ctr">
              <a:lnSpc>
                <a:spcPct val="120000"/>
              </a:lnSpc>
              <a:defRPr/>
            </a:pPr>
            <a:r>
              <a:rPr lang="zh-CN" altLang="en-US" dirty="0">
                <a:solidFill>
                  <a:schemeClr val="tx1"/>
                </a:solidFill>
                <a:latin typeface="+mn-ea"/>
              </a:rPr>
              <a:t>聚类分析</a:t>
            </a:r>
          </a:p>
        </p:txBody>
      </p:sp>
      <p:sp>
        <p:nvSpPr>
          <p:cNvPr id="10" name="PA_MH_Number_3">
            <a:hlinkClick r:id="rId15" action="ppaction://hlinksldjump"/>
          </p:cNvPr>
          <p:cNvSpPr/>
          <p:nvPr>
            <p:custDataLst>
              <p:tags r:id="rId8"/>
            </p:custDataLst>
          </p:nvPr>
        </p:nvSpPr>
        <p:spPr>
          <a:xfrm>
            <a:off x="5430358" y="3473739"/>
            <a:ext cx="533926"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03</a:t>
            </a:r>
            <a:endParaRPr lang="zh-CN" altLang="en-US" sz="2400" b="1">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8" name="PA_MH_Others_1"/>
          <p:cNvSpPr/>
          <p:nvPr>
            <p:custDataLst>
              <p:tags r:id="rId9"/>
            </p:custDataLst>
          </p:nvPr>
        </p:nvSpPr>
        <p:spPr>
          <a:xfrm rot="16200000">
            <a:off x="7464999" y="3173299"/>
            <a:ext cx="3460074" cy="600879"/>
          </a:xfrm>
          <a:prstGeom prst="rect">
            <a:avLst/>
          </a:prstGeom>
        </p:spPr>
        <p:txBody>
          <a:bodyPr wrap="none" anchor="ctr" anchorCtr="0">
            <a:noAutofit/>
          </a:bodyPr>
          <a:lstStyle/>
          <a:p>
            <a:pPr algn="ctr">
              <a:defRPr/>
            </a:pPr>
            <a:r>
              <a:rPr lang="en-US" altLang="zh-CN" sz="3200" spc="500" dirty="0">
                <a:solidFill>
                  <a:schemeClr val="bg1">
                    <a:lumMod val="65000"/>
                  </a:schemeClr>
                </a:solidFill>
                <a:latin typeface="Times New Roman" panose="02020603050405020304" pitchFamily="18" charset="0"/>
                <a:ea typeface="华文中宋" panose="02010600040101010101" pitchFamily="2" charset="-122"/>
                <a:cs typeface="Times New Roman" panose="02020603050405020304" pitchFamily="18" charset="0"/>
              </a:rPr>
              <a:t>CONTENTS</a:t>
            </a:r>
            <a:endParaRPr lang="zh-CN" altLang="en-US" sz="3200" spc="500" dirty="0">
              <a:solidFill>
                <a:schemeClr val="bg1">
                  <a:lumMod val="65000"/>
                </a:schemeClr>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9" name="PA_MH_Others_2"/>
          <p:cNvSpPr txBox="1">
            <a:spLocks noChangeArrowheads="1"/>
          </p:cNvSpPr>
          <p:nvPr>
            <p:custDataLst>
              <p:tags r:id="rId10"/>
            </p:custDataLst>
          </p:nvPr>
        </p:nvSpPr>
        <p:spPr bwMode="auto">
          <a:xfrm>
            <a:off x="9500721" y="2814656"/>
            <a:ext cx="557212" cy="120032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6000" b="1" dirty="0">
                <a:solidFill>
                  <a:schemeClr val="accent1"/>
                </a:solidFill>
                <a:latin typeface="华文细黑" panose="02010600040101010101" pitchFamily="2" charset="-122"/>
                <a:ea typeface="华文细黑" panose="02010600040101010101" pitchFamily="2" charset="-122"/>
              </a:rPr>
              <a:t>目录</a:t>
            </a:r>
          </a:p>
        </p:txBody>
      </p:sp>
    </p:spTree>
    <p:custDataLst>
      <p:tags r:id="rId2"/>
    </p:custDataLst>
    <p:extLst>
      <p:ext uri="{BB962C8B-B14F-4D97-AF65-F5344CB8AC3E}">
        <p14:creationId xmlns:p14="http://schemas.microsoft.com/office/powerpoint/2010/main" val="907790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p:tgtEl>
                                          <p:spTgt spid="2"/>
                                        </p:tgtEl>
                                        <p:attrNameLst>
                                          <p:attrName>ppt_x</p:attrName>
                                        </p:attrNameLst>
                                      </p:cBhvr>
                                      <p:tavLst>
                                        <p:tav tm="0">
                                          <p:val>
                                            <p:strVal val="#ppt_x-#ppt_w*1.125000"/>
                                          </p:val>
                                        </p:tav>
                                        <p:tav tm="100000">
                                          <p:val>
                                            <p:strVal val="#ppt_x"/>
                                          </p:val>
                                        </p:tav>
                                      </p:tavLst>
                                    </p:anim>
                                    <p:animEffect transition="in" filter="wipe(right)">
                                      <p:cBhvr>
                                        <p:cTn id="8" dur="250"/>
                                        <p:tgtEl>
                                          <p:spTgt spid="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250"/>
                                        <p:tgtEl>
                                          <p:spTgt spid="3"/>
                                        </p:tgtEl>
                                        <p:attrNameLst>
                                          <p:attrName>ppt_x</p:attrName>
                                        </p:attrNameLst>
                                      </p:cBhvr>
                                      <p:tavLst>
                                        <p:tav tm="0">
                                          <p:val>
                                            <p:strVal val="#ppt_x+#ppt_w*1.125000"/>
                                          </p:val>
                                        </p:tav>
                                        <p:tav tm="100000">
                                          <p:val>
                                            <p:strVal val="#ppt_x"/>
                                          </p:val>
                                        </p:tav>
                                      </p:tavLst>
                                    </p:anim>
                                    <p:animEffect transition="in" filter="wipe(left)">
                                      <p:cBhvr>
                                        <p:cTn id="12" dur="250"/>
                                        <p:tgtEl>
                                          <p:spTgt spid="3"/>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250"/>
                                        <p:tgtEl>
                                          <p:spTgt spid="6"/>
                                        </p:tgtEl>
                                        <p:attrNameLst>
                                          <p:attrName>ppt_x</p:attrName>
                                        </p:attrNameLst>
                                      </p:cBhvr>
                                      <p:tavLst>
                                        <p:tav tm="0">
                                          <p:val>
                                            <p:strVal val="#ppt_x-#ppt_w*1.125000"/>
                                          </p:val>
                                        </p:tav>
                                        <p:tav tm="100000">
                                          <p:val>
                                            <p:strVal val="#ppt_x"/>
                                          </p:val>
                                        </p:tav>
                                      </p:tavLst>
                                    </p:anim>
                                    <p:animEffect transition="in" filter="wipe(right)">
                                      <p:cBhvr>
                                        <p:cTn id="16" dur="250"/>
                                        <p:tgtEl>
                                          <p:spTgt spid="6"/>
                                        </p:tgtEl>
                                      </p:cBhvr>
                                    </p:animEffect>
                                  </p:childTnLst>
                                </p:cTn>
                              </p:par>
                              <p:par>
                                <p:cTn id="17" presetID="12" presetClass="entr" presetSubtype="2"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250"/>
                                        <p:tgtEl>
                                          <p:spTgt spid="7"/>
                                        </p:tgtEl>
                                        <p:attrNameLst>
                                          <p:attrName>ppt_x</p:attrName>
                                        </p:attrNameLst>
                                      </p:cBhvr>
                                      <p:tavLst>
                                        <p:tav tm="0">
                                          <p:val>
                                            <p:strVal val="#ppt_x+#ppt_w*1.125000"/>
                                          </p:val>
                                        </p:tav>
                                        <p:tav tm="100000">
                                          <p:val>
                                            <p:strVal val="#ppt_x"/>
                                          </p:val>
                                        </p:tav>
                                      </p:tavLst>
                                    </p:anim>
                                    <p:animEffect transition="in" filter="wipe(left)">
                                      <p:cBhvr>
                                        <p:cTn id="20" dur="250"/>
                                        <p:tgtEl>
                                          <p:spTgt spid="7"/>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250"/>
                                        <p:tgtEl>
                                          <p:spTgt spid="18"/>
                                        </p:tgtEl>
                                        <p:attrNameLst>
                                          <p:attrName>ppt_y</p:attrName>
                                        </p:attrNameLst>
                                      </p:cBhvr>
                                      <p:tavLst>
                                        <p:tav tm="0">
                                          <p:val>
                                            <p:strVal val="#ppt_y+#ppt_h*1.125000"/>
                                          </p:val>
                                        </p:tav>
                                        <p:tav tm="100000">
                                          <p:val>
                                            <p:strVal val="#ppt_y"/>
                                          </p:val>
                                        </p:tav>
                                      </p:tavLst>
                                    </p:anim>
                                    <p:animEffect transition="in" filter="wipe(up)">
                                      <p:cBhvr>
                                        <p:cTn id="24" dur="250"/>
                                        <p:tgtEl>
                                          <p:spTgt spid="18"/>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250"/>
                                        <p:tgtEl>
                                          <p:spTgt spid="19"/>
                                        </p:tgtEl>
                                        <p:attrNameLst>
                                          <p:attrName>ppt_y</p:attrName>
                                        </p:attrNameLst>
                                      </p:cBhvr>
                                      <p:tavLst>
                                        <p:tav tm="0">
                                          <p:val>
                                            <p:strVal val="#ppt_y+#ppt_h*1.125000"/>
                                          </p:val>
                                        </p:tav>
                                        <p:tav tm="100000">
                                          <p:val>
                                            <p:strVal val="#ppt_y"/>
                                          </p:val>
                                        </p:tav>
                                      </p:tavLst>
                                    </p:anim>
                                    <p:animEffect transition="in" filter="wipe(up)">
                                      <p:cBhvr>
                                        <p:cTn id="28" dur="250"/>
                                        <p:tgtEl>
                                          <p:spTgt spid="19"/>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250"/>
                                        <p:tgtEl>
                                          <p:spTgt spid="9"/>
                                        </p:tgtEl>
                                        <p:attrNameLst>
                                          <p:attrName>ppt_y</p:attrName>
                                        </p:attrNameLst>
                                      </p:cBhvr>
                                      <p:tavLst>
                                        <p:tav tm="0">
                                          <p:val>
                                            <p:strVal val="#ppt_y+#ppt_h*1.125000"/>
                                          </p:val>
                                        </p:tav>
                                        <p:tav tm="100000">
                                          <p:val>
                                            <p:strVal val="#ppt_y"/>
                                          </p:val>
                                        </p:tav>
                                      </p:tavLst>
                                    </p:anim>
                                    <p:animEffect transition="in" filter="wipe(up)">
                                      <p:cBhvr>
                                        <p:cTn id="32" dur="250"/>
                                        <p:tgtEl>
                                          <p:spTgt spid="9"/>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250"/>
                                        <p:tgtEl>
                                          <p:spTgt spid="10"/>
                                        </p:tgtEl>
                                        <p:attrNameLst>
                                          <p:attrName>ppt_y</p:attrName>
                                        </p:attrNameLst>
                                      </p:cBhvr>
                                      <p:tavLst>
                                        <p:tav tm="0">
                                          <p:val>
                                            <p:strVal val="#ppt_y+#ppt_h*1.125000"/>
                                          </p:val>
                                        </p:tav>
                                        <p:tav tm="100000">
                                          <p:val>
                                            <p:strVal val="#ppt_y"/>
                                          </p:val>
                                        </p:tav>
                                      </p:tavLst>
                                    </p:anim>
                                    <p:animEffect transition="in" filter="wipe(up)">
                                      <p:cBhvr>
                                        <p:cTn id="36"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7" grpId="0" animBg="1"/>
      <p:bldP spid="9" grpId="0" animBg="1"/>
      <p:bldP spid="10" grpId="0" animBg="1" autoUpdateAnimBg="0"/>
      <p:bldP spid="1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3631B379-DB11-472A-AB3D-89CA53523296}"/>
              </a:ext>
            </a:extLst>
          </p:cNvPr>
          <p:cNvSpPr txBox="1">
            <a:spLocks noChangeArrowheads="1"/>
          </p:cNvSpPr>
          <p:nvPr/>
        </p:nvSpPr>
        <p:spPr bwMode="auto">
          <a:xfrm>
            <a:off x="1015761" y="2274838"/>
            <a:ext cx="10160478"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defTabSz="914400" rtl="0" eaLnBrk="0" fontAlgn="base" latinLnBrk="0" hangingPunct="0">
              <a:lnSpc>
                <a:spcPct val="90000"/>
              </a:lnSpc>
              <a:spcBef>
                <a:spcPct val="0"/>
              </a:spcBef>
              <a:spcAft>
                <a:spcPct val="0"/>
              </a:spcAft>
              <a:buNone/>
              <a:defRPr sz="4400" kern="1200">
                <a:solidFill>
                  <a:schemeClr val="tx1"/>
                </a:solidFill>
                <a:latin typeface="Arial" panose="020B0604020202020204" pitchFamily="34" charset="0"/>
                <a:ea typeface="+mj-ea"/>
                <a:cs typeface="+mj-cs"/>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zh-CN" altLang="zh-CN" sz="1800" b="1" dirty="0">
                <a:latin typeface="+mn-lt"/>
                <a:ea typeface="+mn-ea"/>
                <a:cs typeface="+mn-cs"/>
              </a:rPr>
              <a:t>发现 :</a:t>
            </a:r>
          </a:p>
          <a:p>
            <a:pPr>
              <a:lnSpc>
                <a:spcPct val="100000"/>
              </a:lnSpc>
            </a:pPr>
            <a:r>
              <a:rPr lang="zh-CN" altLang="zh-CN" sz="1800" dirty="0">
                <a:latin typeface="+mn-lt"/>
                <a:ea typeface="+mn-ea"/>
                <a:cs typeface="+mn-cs"/>
              </a:rPr>
              <a:t>1、other_group分布很散乱，几乎所有肉眼可分别的簇中都有other_group的存在</a:t>
            </a:r>
          </a:p>
          <a:p>
            <a:pPr>
              <a:lnSpc>
                <a:spcPct val="100000"/>
              </a:lnSpc>
            </a:pPr>
            <a:r>
              <a:rPr lang="zh-CN" altLang="zh-CN" sz="1800" dirty="0">
                <a:latin typeface="+mn-lt"/>
                <a:ea typeface="+mn-ea"/>
                <a:cs typeface="+mn-cs"/>
              </a:rPr>
              <a:t>2、ISIL、Muslim extremists、Seperatists分布与ohter_group分布类似，其他都有较明显的集中趋势。但其中部分仍旧比较分散，我们相信这是由于复杂度设置不够所致</a:t>
            </a:r>
          </a:p>
          <a:p>
            <a:pPr>
              <a:lnSpc>
                <a:spcPct val="100000"/>
              </a:lnSpc>
            </a:pPr>
            <a:r>
              <a:rPr lang="zh-CN" altLang="en-US" sz="1800" b="1" dirty="0">
                <a:latin typeface="+mn-lt"/>
                <a:ea typeface="+mn-ea"/>
                <a:cs typeface="+mn-cs"/>
              </a:rPr>
              <a:t>因此</a:t>
            </a:r>
            <a:r>
              <a:rPr lang="zh-CN" altLang="zh-CN" sz="1800" b="1" dirty="0">
                <a:latin typeface="+mn-lt"/>
                <a:ea typeface="+mn-ea"/>
                <a:cs typeface="+mn-cs"/>
              </a:rPr>
              <a:t> :</a:t>
            </a:r>
          </a:p>
          <a:p>
            <a:pPr>
              <a:lnSpc>
                <a:spcPct val="100000"/>
              </a:lnSpc>
            </a:pPr>
            <a:r>
              <a:rPr lang="zh-CN" altLang="zh-CN" sz="1800" dirty="0">
                <a:latin typeface="+mn-lt"/>
                <a:ea typeface="+mn-ea"/>
                <a:cs typeface="+mn-cs"/>
              </a:rPr>
              <a:t>1、对于全局进行异常值清理是没有意义的，我们需要对每个组织内部进行异常值清理</a:t>
            </a:r>
          </a:p>
          <a:p>
            <a:pPr>
              <a:lnSpc>
                <a:spcPct val="100000"/>
              </a:lnSpc>
            </a:pPr>
            <a:r>
              <a:rPr lang="zh-CN" altLang="zh-CN" sz="1800" dirty="0">
                <a:latin typeface="+mn-lt"/>
                <a:ea typeface="+mn-ea"/>
                <a:cs typeface="+mn-cs"/>
              </a:rPr>
              <a:t>2、对于没有明显集中趋势的组织在之后的分类中可能分准率会低于其他组织，并且可能导致其他组织误分为该组织</a:t>
            </a:r>
          </a:p>
        </p:txBody>
      </p:sp>
      <p:sp>
        <p:nvSpPr>
          <p:cNvPr id="7" name="TextBox 1">
            <a:extLst>
              <a:ext uri="{FF2B5EF4-FFF2-40B4-BE49-F238E27FC236}">
                <a16:creationId xmlns:a16="http://schemas.microsoft.com/office/drawing/2014/main" id="{3DDFF1FE-9F49-4FC9-816E-07DBCAAD5212}"/>
              </a:ext>
            </a:extLst>
          </p:cNvPr>
          <p:cNvSpPr txBox="1"/>
          <p:nvPr/>
        </p:nvSpPr>
        <p:spPr>
          <a:xfrm>
            <a:off x="618243" y="328481"/>
            <a:ext cx="1320874"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1.3.6 </a:t>
            </a:r>
            <a:r>
              <a:rPr lang="zh-CN" altLang="en-US" sz="2400" dirty="0">
                <a:solidFill>
                  <a:srgbClr val="063D54"/>
                </a:solidFill>
                <a:cs typeface="+mn-ea"/>
                <a:sym typeface="+mn-lt"/>
              </a:rPr>
              <a:t>降维</a:t>
            </a:r>
            <a:endParaRPr lang="en-US" altLang="zh-CN" sz="2400" dirty="0">
              <a:solidFill>
                <a:srgbClr val="063D54"/>
              </a:solidFill>
              <a:cs typeface="+mn-ea"/>
              <a:sym typeface="+mn-lt"/>
            </a:endParaRPr>
          </a:p>
        </p:txBody>
      </p:sp>
    </p:spTree>
    <p:extLst>
      <p:ext uri="{BB962C8B-B14F-4D97-AF65-F5344CB8AC3E}">
        <p14:creationId xmlns:p14="http://schemas.microsoft.com/office/powerpoint/2010/main" val="41275843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
            <a:extLst>
              <a:ext uri="{FF2B5EF4-FFF2-40B4-BE49-F238E27FC236}">
                <a16:creationId xmlns:a16="http://schemas.microsoft.com/office/drawing/2014/main" id="{C21737E4-AA53-4DCB-B21F-56E706A45640}"/>
              </a:ext>
            </a:extLst>
          </p:cNvPr>
          <p:cNvSpPr txBox="1"/>
          <p:nvPr/>
        </p:nvSpPr>
        <p:spPr>
          <a:xfrm>
            <a:off x="618243" y="328481"/>
            <a:ext cx="2244204"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1.3.7 </a:t>
            </a:r>
            <a:r>
              <a:rPr lang="zh-CN" altLang="en-US" sz="2400" dirty="0">
                <a:solidFill>
                  <a:srgbClr val="063D54"/>
                </a:solidFill>
                <a:cs typeface="+mn-ea"/>
                <a:sym typeface="+mn-lt"/>
              </a:rPr>
              <a:t>异常值清理</a:t>
            </a:r>
            <a:endParaRPr lang="en-US" altLang="zh-CN" sz="2400" dirty="0">
              <a:solidFill>
                <a:srgbClr val="063D54"/>
              </a:solidFill>
              <a:cs typeface="+mn-ea"/>
              <a:sym typeface="+mn-lt"/>
            </a:endParaRPr>
          </a:p>
        </p:txBody>
      </p:sp>
      <p:pic>
        <p:nvPicPr>
          <p:cNvPr id="3" name="图片 2" descr="手机屏幕截图&#10;&#10;描述已自动生成">
            <a:extLst>
              <a:ext uri="{FF2B5EF4-FFF2-40B4-BE49-F238E27FC236}">
                <a16:creationId xmlns:a16="http://schemas.microsoft.com/office/drawing/2014/main" id="{D1A198B9-A48C-45F2-A750-44CFB4385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698" y="1411198"/>
            <a:ext cx="11458603" cy="4035603"/>
          </a:xfrm>
          <a:prstGeom prst="rect">
            <a:avLst/>
          </a:prstGeom>
        </p:spPr>
      </p:pic>
    </p:spTree>
    <p:extLst>
      <p:ext uri="{BB962C8B-B14F-4D97-AF65-F5344CB8AC3E}">
        <p14:creationId xmlns:p14="http://schemas.microsoft.com/office/powerpoint/2010/main" val="9383785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right)">
                                      <p:cBhvr>
                                        <p:cTn id="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
            <a:extLst>
              <a:ext uri="{FF2B5EF4-FFF2-40B4-BE49-F238E27FC236}">
                <a16:creationId xmlns:a16="http://schemas.microsoft.com/office/drawing/2014/main" id="{C21737E4-AA53-4DCB-B21F-56E706A45640}"/>
              </a:ext>
            </a:extLst>
          </p:cNvPr>
          <p:cNvSpPr txBox="1"/>
          <p:nvPr/>
        </p:nvSpPr>
        <p:spPr>
          <a:xfrm>
            <a:off x="1863947" y="1140076"/>
            <a:ext cx="4868157" cy="936282"/>
          </a:xfrm>
          <a:prstGeom prst="rect">
            <a:avLst/>
          </a:prstGeom>
          <a:noFill/>
        </p:spPr>
        <p:txBody>
          <a:bodyPr wrap="square" lIns="0" tIns="0" rIns="0" rtlCol="0">
            <a:spAutoFit/>
          </a:bodyPr>
          <a:lstStyle/>
          <a:p>
            <a:pPr>
              <a:lnSpc>
                <a:spcPts val="3600"/>
              </a:lnSpc>
            </a:pPr>
            <a:r>
              <a:rPr lang="zh-CN" altLang="zh-CN" b="1" dirty="0"/>
              <a:t>对</a:t>
            </a:r>
            <a:r>
              <a:rPr lang="en-US" altLang="zh-CN" b="1" dirty="0" err="1"/>
              <a:t>other_group</a:t>
            </a:r>
            <a:r>
              <a:rPr lang="zh-CN" altLang="zh-CN" b="1" dirty="0"/>
              <a:t>进行聚类分出多个不同的类</a:t>
            </a:r>
            <a:endParaRPr lang="zh-CN" altLang="zh-CN" dirty="0"/>
          </a:p>
          <a:p>
            <a:pPr>
              <a:lnSpc>
                <a:spcPts val="3600"/>
              </a:lnSpc>
            </a:pPr>
            <a:endParaRPr lang="en-US" altLang="zh-CN" sz="2400" dirty="0">
              <a:solidFill>
                <a:srgbClr val="063D54"/>
              </a:solidFill>
              <a:cs typeface="+mn-ea"/>
              <a:sym typeface="+mn-lt"/>
            </a:endParaRPr>
          </a:p>
        </p:txBody>
      </p:sp>
      <p:sp>
        <p:nvSpPr>
          <p:cNvPr id="6" name="文本框 5">
            <a:extLst>
              <a:ext uri="{FF2B5EF4-FFF2-40B4-BE49-F238E27FC236}">
                <a16:creationId xmlns:a16="http://schemas.microsoft.com/office/drawing/2014/main" id="{96F5D98D-03F7-4DAA-818C-73985F9ACF73}"/>
              </a:ext>
            </a:extLst>
          </p:cNvPr>
          <p:cNvSpPr txBox="1"/>
          <p:nvPr/>
        </p:nvSpPr>
        <p:spPr>
          <a:xfrm>
            <a:off x="1742660" y="1608217"/>
            <a:ext cx="8123582" cy="1477328"/>
          </a:xfrm>
          <a:prstGeom prst="rect">
            <a:avLst/>
          </a:prstGeom>
          <a:noFill/>
        </p:spPr>
        <p:txBody>
          <a:bodyPr wrap="square" rtlCol="0">
            <a:spAutoFit/>
          </a:bodyPr>
          <a:lstStyle/>
          <a:p>
            <a:r>
              <a:rPr lang="zh-CN" altLang="zh-CN" dirty="0"/>
              <a:t>在</a:t>
            </a:r>
            <a:r>
              <a:rPr lang="en-US" altLang="zh-CN" dirty="0"/>
              <a:t>T-SNE</a:t>
            </a:r>
            <a:r>
              <a:rPr lang="zh-CN" altLang="zh-CN" dirty="0"/>
              <a:t>可视化时，发现</a:t>
            </a:r>
            <a:r>
              <a:rPr lang="en-US" altLang="zh-CN" dirty="0" err="1"/>
              <a:t>other_group</a:t>
            </a:r>
            <a:r>
              <a:rPr lang="zh-CN" altLang="zh-CN" dirty="0"/>
              <a:t>这个大类因杂糅了许多的小类而数量过多，数据分布较散，不利于后续的分类处理。我们尝试将此大类再拆分成更有特点、更鲜明的多个小类与其他类型一同进行分类处理。</a:t>
            </a:r>
            <a:r>
              <a:rPr lang="zh-CN" altLang="en-US" dirty="0"/>
              <a:t>因此</a:t>
            </a:r>
            <a:r>
              <a:rPr lang="zh-CN" altLang="zh-CN" dirty="0"/>
              <a:t>对</a:t>
            </a:r>
            <a:r>
              <a:rPr lang="en-US" altLang="zh-CN" dirty="0" err="1"/>
              <a:t>other_group</a:t>
            </a:r>
            <a:r>
              <a:rPr lang="zh-CN" altLang="zh-CN" dirty="0"/>
              <a:t>进行聚类分析，</a:t>
            </a:r>
            <a:r>
              <a:rPr lang="zh-CN" altLang="en-US" dirty="0"/>
              <a:t>将其聚为多个小类</a:t>
            </a:r>
            <a:r>
              <a:rPr lang="zh-CN" altLang="zh-CN" dirty="0"/>
              <a:t>。</a:t>
            </a:r>
          </a:p>
          <a:p>
            <a:endParaRPr lang="zh-CN" altLang="en-US" dirty="0"/>
          </a:p>
        </p:txBody>
      </p:sp>
      <p:pic>
        <p:nvPicPr>
          <p:cNvPr id="7" name="图片 6">
            <a:extLst>
              <a:ext uri="{FF2B5EF4-FFF2-40B4-BE49-F238E27FC236}">
                <a16:creationId xmlns:a16="http://schemas.microsoft.com/office/drawing/2014/main" id="{3C70615E-C565-43C1-8E4B-2C88A0521C64}"/>
              </a:ext>
            </a:extLst>
          </p:cNvPr>
          <p:cNvPicPr>
            <a:picLocks noChangeAspect="1"/>
          </p:cNvPicPr>
          <p:nvPr/>
        </p:nvPicPr>
        <p:blipFill>
          <a:blip r:embed="rId3"/>
          <a:stretch>
            <a:fillRect/>
          </a:stretch>
        </p:blipFill>
        <p:spPr>
          <a:xfrm>
            <a:off x="1522963" y="3521766"/>
            <a:ext cx="8562975" cy="2714625"/>
          </a:xfrm>
          <a:prstGeom prst="rect">
            <a:avLst/>
          </a:prstGeom>
        </p:spPr>
      </p:pic>
      <p:sp>
        <p:nvSpPr>
          <p:cNvPr id="5" name="TextBox 1">
            <a:extLst>
              <a:ext uri="{FF2B5EF4-FFF2-40B4-BE49-F238E27FC236}">
                <a16:creationId xmlns:a16="http://schemas.microsoft.com/office/drawing/2014/main" id="{F2CA4FFA-E59E-4E24-93FA-149129A913FD}"/>
              </a:ext>
            </a:extLst>
          </p:cNvPr>
          <p:cNvSpPr txBox="1"/>
          <p:nvPr/>
        </p:nvSpPr>
        <p:spPr>
          <a:xfrm>
            <a:off x="618243" y="328481"/>
            <a:ext cx="3223639"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1.3.8 </a:t>
            </a:r>
            <a:r>
              <a:rPr lang="zh-CN" altLang="en-US" sz="2400" dirty="0">
                <a:solidFill>
                  <a:srgbClr val="063D54"/>
                </a:solidFill>
                <a:cs typeface="+mn-ea"/>
                <a:sym typeface="+mn-lt"/>
              </a:rPr>
              <a:t>对</a:t>
            </a:r>
            <a:r>
              <a:rPr lang="en-US" altLang="zh-CN" sz="2400" dirty="0">
                <a:solidFill>
                  <a:srgbClr val="063D54"/>
                </a:solidFill>
                <a:cs typeface="+mn-ea"/>
                <a:sym typeface="+mn-lt"/>
              </a:rPr>
              <a:t>other group</a:t>
            </a:r>
            <a:r>
              <a:rPr lang="zh-CN" altLang="en-US" sz="2400" dirty="0">
                <a:solidFill>
                  <a:srgbClr val="063D54"/>
                </a:solidFill>
                <a:cs typeface="+mn-ea"/>
                <a:sym typeface="+mn-lt"/>
              </a:rPr>
              <a:t>聚类</a:t>
            </a:r>
            <a:endParaRPr lang="en-US" altLang="zh-CN" sz="2400" dirty="0">
              <a:solidFill>
                <a:srgbClr val="063D54"/>
              </a:solidFill>
              <a:cs typeface="+mn-ea"/>
              <a:sym typeface="+mn-lt"/>
            </a:endParaRPr>
          </a:p>
        </p:txBody>
      </p:sp>
    </p:spTree>
    <p:extLst>
      <p:ext uri="{BB962C8B-B14F-4D97-AF65-F5344CB8AC3E}">
        <p14:creationId xmlns:p14="http://schemas.microsoft.com/office/powerpoint/2010/main" val="11402749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right)">
                                      <p:cBhvr>
                                        <p:cTn id="8" dur="500"/>
                                        <p:tgtEl>
                                          <p:spTgt spid="51"/>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ppt_x</p:attrName>
                                        </p:attrNameLst>
                                      </p:cBhvr>
                                      <p:tavLst>
                                        <p:tav tm="0">
                                          <p:val>
                                            <p:strVal val="#ppt_x-#ppt_w*1.125000"/>
                                          </p:val>
                                        </p:tav>
                                        <p:tav tm="100000">
                                          <p:val>
                                            <p:strVal val="#ppt_x"/>
                                          </p:val>
                                        </p:tav>
                                      </p:tavLst>
                                    </p:anim>
                                    <p:animEffect transition="in" filter="wipe(righ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A5DA3D-1C29-4A3E-A77E-CA86A7632DE6}"/>
              </a:ext>
            </a:extLst>
          </p:cNvPr>
          <p:cNvSpPr txBox="1"/>
          <p:nvPr/>
        </p:nvSpPr>
        <p:spPr>
          <a:xfrm>
            <a:off x="2203412" y="5944486"/>
            <a:ext cx="7366615" cy="923330"/>
          </a:xfrm>
          <a:prstGeom prst="rect">
            <a:avLst/>
          </a:prstGeom>
          <a:noFill/>
        </p:spPr>
        <p:txBody>
          <a:bodyPr wrap="square" rtlCol="0">
            <a:spAutoFit/>
          </a:bodyPr>
          <a:lstStyle/>
          <a:p>
            <a:r>
              <a:rPr lang="zh-CN" altLang="en-US" dirty="0"/>
              <a:t>从图中我们可以看到在聚为</a:t>
            </a:r>
            <a:r>
              <a:rPr lang="en-US" altLang="zh-CN" dirty="0"/>
              <a:t>2</a:t>
            </a:r>
            <a:r>
              <a:rPr lang="zh-CN" altLang="en-US" dirty="0"/>
              <a:t>类时，</a:t>
            </a:r>
            <a:r>
              <a:rPr lang="zh-CN" altLang="zh-CN" dirty="0"/>
              <a:t>MiniBatchKMeans</a:t>
            </a:r>
            <a:r>
              <a:rPr lang="zh-CN" altLang="en-US" dirty="0"/>
              <a:t>效果轮廓系数和</a:t>
            </a:r>
            <a:r>
              <a:rPr lang="en-US" altLang="zh-CN" dirty="0"/>
              <a:t>CH</a:t>
            </a:r>
            <a:r>
              <a:rPr lang="zh-CN" altLang="en-US" dirty="0"/>
              <a:t>分数均表现最好</a:t>
            </a:r>
            <a:r>
              <a:rPr lang="en-US" altLang="zh-CN" dirty="0"/>
              <a:t>,</a:t>
            </a:r>
            <a:r>
              <a:rPr lang="zh-CN" altLang="en-US" dirty="0"/>
              <a:t> </a:t>
            </a:r>
            <a:r>
              <a:rPr lang="zh-CN" altLang="zh-CN" dirty="0"/>
              <a:t>选择MiniBatchKMeans作为最终选择，聚为2类 </a:t>
            </a:r>
          </a:p>
          <a:p>
            <a:endParaRPr lang="zh-CN" altLang="en-US" dirty="0"/>
          </a:p>
        </p:txBody>
      </p:sp>
      <p:pic>
        <p:nvPicPr>
          <p:cNvPr id="2" name="图片 1">
            <a:extLst>
              <a:ext uri="{FF2B5EF4-FFF2-40B4-BE49-F238E27FC236}">
                <a16:creationId xmlns:a16="http://schemas.microsoft.com/office/drawing/2014/main" id="{A7B4EA70-32AA-4C70-8643-1F025E45B7CF}"/>
              </a:ext>
            </a:extLst>
          </p:cNvPr>
          <p:cNvPicPr>
            <a:picLocks noChangeAspect="1"/>
          </p:cNvPicPr>
          <p:nvPr/>
        </p:nvPicPr>
        <p:blipFill>
          <a:blip r:embed="rId3"/>
          <a:stretch>
            <a:fillRect/>
          </a:stretch>
        </p:blipFill>
        <p:spPr>
          <a:xfrm>
            <a:off x="1238250" y="1038668"/>
            <a:ext cx="9715500" cy="4905375"/>
          </a:xfrm>
          <a:prstGeom prst="rect">
            <a:avLst/>
          </a:prstGeom>
        </p:spPr>
      </p:pic>
      <p:sp>
        <p:nvSpPr>
          <p:cNvPr id="7" name="TextBox 1">
            <a:extLst>
              <a:ext uri="{FF2B5EF4-FFF2-40B4-BE49-F238E27FC236}">
                <a16:creationId xmlns:a16="http://schemas.microsoft.com/office/drawing/2014/main" id="{CFB10F99-DB26-4023-88FD-1E8443859B83}"/>
              </a:ext>
            </a:extLst>
          </p:cNvPr>
          <p:cNvSpPr txBox="1"/>
          <p:nvPr/>
        </p:nvSpPr>
        <p:spPr>
          <a:xfrm>
            <a:off x="618243" y="328481"/>
            <a:ext cx="3223639"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1.3.8 </a:t>
            </a:r>
            <a:r>
              <a:rPr lang="zh-CN" altLang="en-US" sz="2400" dirty="0">
                <a:solidFill>
                  <a:srgbClr val="063D54"/>
                </a:solidFill>
                <a:cs typeface="+mn-ea"/>
                <a:sym typeface="+mn-lt"/>
              </a:rPr>
              <a:t>对</a:t>
            </a:r>
            <a:r>
              <a:rPr lang="en-US" altLang="zh-CN" sz="2400" dirty="0">
                <a:solidFill>
                  <a:srgbClr val="063D54"/>
                </a:solidFill>
                <a:cs typeface="+mn-ea"/>
                <a:sym typeface="+mn-lt"/>
              </a:rPr>
              <a:t>other group</a:t>
            </a:r>
            <a:r>
              <a:rPr lang="zh-CN" altLang="en-US" sz="2400" dirty="0">
                <a:solidFill>
                  <a:srgbClr val="063D54"/>
                </a:solidFill>
                <a:cs typeface="+mn-ea"/>
                <a:sym typeface="+mn-lt"/>
              </a:rPr>
              <a:t>聚类</a:t>
            </a:r>
            <a:endParaRPr lang="en-US" altLang="zh-CN" sz="2400" dirty="0">
              <a:solidFill>
                <a:srgbClr val="063D54"/>
              </a:solidFill>
              <a:cs typeface="+mn-ea"/>
              <a:sym typeface="+mn-lt"/>
            </a:endParaRPr>
          </a:p>
        </p:txBody>
      </p:sp>
    </p:spTree>
    <p:extLst>
      <p:ext uri="{BB962C8B-B14F-4D97-AF65-F5344CB8AC3E}">
        <p14:creationId xmlns:p14="http://schemas.microsoft.com/office/powerpoint/2010/main" val="41615570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矩形 2">
            <a:extLst>
              <a:ext uri="{FF2B5EF4-FFF2-40B4-BE49-F238E27FC236}">
                <a16:creationId xmlns:a16="http://schemas.microsoft.com/office/drawing/2014/main" id="{DE7714CF-4288-4227-BA0F-A241C26A7CF5}"/>
              </a:ext>
            </a:extLst>
          </p:cNvPr>
          <p:cNvSpPr/>
          <p:nvPr>
            <p:custDataLst>
              <p:tags r:id="rId2"/>
            </p:custDataLst>
          </p:nvPr>
        </p:nvSpPr>
        <p:spPr>
          <a:xfrm>
            <a:off x="1524001" y="2711450"/>
            <a:ext cx="1573213" cy="15367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altLang="zh-CN" sz="6000" dirty="0">
                <a:solidFill>
                  <a:srgbClr val="FCFCFC"/>
                </a:solidFill>
                <a:latin typeface="Gungsuh" panose="02030600000101010101" pitchFamily="18" charset="-127"/>
              </a:rPr>
              <a:t>02</a:t>
            </a:r>
            <a:endParaRPr lang="zh-CN" altLang="en-US" sz="6000" dirty="0">
              <a:solidFill>
                <a:srgbClr val="FCFCFC"/>
              </a:solidFill>
              <a:latin typeface="Gungsuh" panose="02030600000101010101" pitchFamily="18" charset="-127"/>
            </a:endParaRPr>
          </a:p>
        </p:txBody>
      </p:sp>
      <p:sp>
        <p:nvSpPr>
          <p:cNvPr id="4" name="PA_文本框 3">
            <a:extLst>
              <a:ext uri="{FF2B5EF4-FFF2-40B4-BE49-F238E27FC236}">
                <a16:creationId xmlns:a16="http://schemas.microsoft.com/office/drawing/2014/main" id="{92CF3A66-E572-4B18-A5C8-065820B5702B}"/>
              </a:ext>
            </a:extLst>
          </p:cNvPr>
          <p:cNvSpPr txBox="1"/>
          <p:nvPr>
            <p:custDataLst>
              <p:tags r:id="rId3"/>
            </p:custDataLst>
          </p:nvPr>
        </p:nvSpPr>
        <p:spPr>
          <a:xfrm>
            <a:off x="1460501" y="2727325"/>
            <a:ext cx="1636713" cy="400050"/>
          </a:xfrm>
          <a:prstGeom prst="rect">
            <a:avLst/>
          </a:prstGeom>
          <a:noFill/>
        </p:spPr>
        <p:txBody>
          <a:bodyPr lIns="0" rIns="0"/>
          <a:lstStyle/>
          <a:p>
            <a:pPr algn="r">
              <a:defRPr/>
            </a:pPr>
            <a:r>
              <a:rPr lang="en-US" altLang="zh-CN" sz="2000" spc="500" dirty="0">
                <a:solidFill>
                  <a:srgbClr val="FCFCFC"/>
                </a:solidFill>
                <a:latin typeface="Gungsuh" panose="02030600000101010101" pitchFamily="18" charset="-127"/>
              </a:rPr>
              <a:t>PART</a:t>
            </a:r>
            <a:endParaRPr lang="zh-CN" altLang="en-US" sz="2000" spc="500" dirty="0">
              <a:solidFill>
                <a:srgbClr val="FCFCFC"/>
              </a:solidFill>
              <a:latin typeface="Gungsuh" panose="02030600000101010101" pitchFamily="18" charset="-127"/>
            </a:endParaRPr>
          </a:p>
        </p:txBody>
      </p:sp>
      <p:sp>
        <p:nvSpPr>
          <p:cNvPr id="5" name="PA_文本框 4">
            <a:extLst>
              <a:ext uri="{FF2B5EF4-FFF2-40B4-BE49-F238E27FC236}">
                <a16:creationId xmlns:a16="http://schemas.microsoft.com/office/drawing/2014/main" id="{B1ACFA47-5D0F-4092-9710-34F09863DC97}"/>
              </a:ext>
            </a:extLst>
          </p:cNvPr>
          <p:cNvSpPr txBox="1"/>
          <p:nvPr>
            <p:custDataLst>
              <p:tags r:id="rId4"/>
            </p:custDataLst>
          </p:nvPr>
        </p:nvSpPr>
        <p:spPr>
          <a:xfrm>
            <a:off x="3097214" y="2979738"/>
            <a:ext cx="7570787" cy="1136650"/>
          </a:xfrm>
          <a:prstGeom prst="rect">
            <a:avLst/>
          </a:prstGeom>
          <a:noFill/>
        </p:spPr>
        <p:txBody>
          <a:bodyPr rIns="360000">
            <a:normAutofit fontScale="85000" lnSpcReduction="10000"/>
          </a:bodyPr>
          <a:lstStyle/>
          <a:p>
            <a:pPr algn="ctr">
              <a:lnSpc>
                <a:spcPct val="120000"/>
              </a:lnSpc>
              <a:defRPr/>
            </a:pPr>
            <a:r>
              <a:rPr lang="zh-CN" altLang="en-US" sz="4800" dirty="0">
                <a:latin typeface="+mn-ea"/>
              </a:rPr>
              <a:t>对恐怖组织分类预测的决策树</a:t>
            </a:r>
          </a:p>
        </p:txBody>
      </p:sp>
      <p:cxnSp>
        <p:nvCxnSpPr>
          <p:cNvPr id="10" name="PA_直接连接符 9">
            <a:extLst>
              <a:ext uri="{FF2B5EF4-FFF2-40B4-BE49-F238E27FC236}">
                <a16:creationId xmlns:a16="http://schemas.microsoft.com/office/drawing/2014/main" id="{561E68A9-2C5E-454D-BB49-D6BFF6B5B250}"/>
              </a:ext>
            </a:extLst>
          </p:cNvPr>
          <p:cNvCxnSpPr>
            <a:cxnSpLocks/>
          </p:cNvCxnSpPr>
          <p:nvPr>
            <p:custDataLst>
              <p:tags r:id="rId5"/>
            </p:custDataLst>
          </p:nvPr>
        </p:nvCxnSpPr>
        <p:spPr>
          <a:xfrm>
            <a:off x="3483429" y="3848100"/>
            <a:ext cx="7184571"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131394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22" presetClass="entr" presetSubtype="8"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p:bldP spid="5"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B1E9392E-A1A0-4615-8AD8-1C02BED7CF14}"/>
                  </a:ext>
                </a:extLst>
              </p:cNvPr>
              <p:cNvSpPr/>
              <p:nvPr/>
            </p:nvSpPr>
            <p:spPr>
              <a:xfrm>
                <a:off x="543339" y="2153224"/>
                <a:ext cx="6096000" cy="3871766"/>
              </a:xfrm>
              <a:prstGeom prst="rect">
                <a:avLst/>
              </a:prstGeom>
            </p:spPr>
            <p:txBody>
              <a:bodyPr>
                <a:spAutoFit/>
              </a:bodyPr>
              <a:lstStyle/>
              <a:p>
                <a:pPr lvl="0" algn="just">
                  <a:lnSpc>
                    <a:spcPct val="172000"/>
                  </a:lnSpc>
                </a:pP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000" b="1" kern="100" dirty="0">
                    <a:latin typeface="Times New Roman" panose="02020603050405020304" pitchFamily="18" charset="0"/>
                    <a:ea typeface="宋体" panose="02010600030101010101" pitchFamily="2" charset="-122"/>
                    <a:cs typeface="Times New Roman" panose="02020603050405020304" pitchFamily="18" charset="0"/>
                  </a:rPr>
                  <a:t>决策树分类的评价指标</a:t>
                </a:r>
                <a:endParaRPr lang="zh-CN" altLang="zh-CN" sz="2000" b="1" kern="100" dirty="0">
                  <a:effectLst/>
                  <a:latin typeface="Times New Roman" panose="02020603050405020304" pitchFamily="18" charset="0"/>
                  <a:cs typeface="Times New Roman" panose="02020603050405020304" pitchFamily="18" charset="0"/>
                </a:endParaRPr>
              </a:p>
              <a:p>
                <a:pPr marL="304800" algn="just"/>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准确率（</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pre</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p>
              <a:p>
                <a:pPr algn="just"/>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𝑝𝑟𝑒𝑐𝑖𝑠𝑖𝑜𝑛</m:t>
                      </m:r>
                      <m:r>
                        <a:rPr lang="en-US" altLang="zh-CN" i="1" kern="100">
                          <a:latin typeface="Cambria Math" panose="02040503050406030204" pitchFamily="18" charset="0"/>
                          <a:ea typeface="宋体" panose="02010600030101010101" pitchFamily="2" charset="-122"/>
                          <a:cs typeface="Times New Roman" panose="02020603050405020304" pitchFamily="18" charset="0"/>
                        </a:rPr>
                        <m:t> = </m:t>
                      </m:r>
                      <m:f>
                        <m:f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宋体" panose="02010600030101010101" pitchFamily="2" charset="-122"/>
                              <a:cs typeface="Times New Roman" panose="02020603050405020304" pitchFamily="18" charset="0"/>
                            </a:rPr>
                            <m:t>𝑇𝑃</m:t>
                          </m:r>
                        </m:num>
                        <m:den>
                          <m:r>
                            <a:rPr lang="en-US" altLang="zh-CN" i="1" kern="100">
                              <a:latin typeface="Cambria Math" panose="02040503050406030204" pitchFamily="18" charset="0"/>
                              <a:ea typeface="宋体" panose="02010600030101010101" pitchFamily="2" charset="-122"/>
                              <a:cs typeface="Times New Roman" panose="02020603050405020304" pitchFamily="18" charset="0"/>
                            </a:rPr>
                            <m:t>𝑇𝑃</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𝐹𝑃</m:t>
                          </m:r>
                        </m:den>
                      </m:f>
                    </m:oMath>
                  </m:oMathPara>
                </a14:m>
                <a:endParaRPr lang="zh-CN"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04800" algn="just"/>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召回率（</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rec</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p>
              <a:p>
                <a:pPr algn="just"/>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𝑟𝑒𝑐𝑎𝑙𝑙</m:t>
                      </m:r>
                      <m:r>
                        <a:rPr lang="en-US" altLang="zh-CN" i="1" kern="100">
                          <a:latin typeface="Cambria Math" panose="02040503050406030204" pitchFamily="18" charset="0"/>
                          <a:ea typeface="宋体" panose="02010600030101010101" pitchFamily="2" charset="-122"/>
                          <a:cs typeface="Times New Roman" panose="02020603050405020304" pitchFamily="18" charset="0"/>
                        </a:rPr>
                        <m:t> =  </m:t>
                      </m:r>
                      <m:f>
                        <m:f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宋体" panose="02010600030101010101" pitchFamily="2" charset="-122"/>
                              <a:cs typeface="Times New Roman" panose="02020603050405020304" pitchFamily="18" charset="0"/>
                            </a:rPr>
                            <m:t>𝑇𝑃</m:t>
                          </m:r>
                        </m:num>
                        <m:den>
                          <m:r>
                            <a:rPr lang="en-US" altLang="zh-CN" i="1" kern="100">
                              <a:latin typeface="Cambria Math" panose="02040503050406030204" pitchFamily="18" charset="0"/>
                              <a:ea typeface="宋体" panose="02010600030101010101" pitchFamily="2" charset="-122"/>
                              <a:cs typeface="Times New Roman" panose="02020603050405020304" pitchFamily="18" charset="0"/>
                            </a:rPr>
                            <m:t>𝑇𝑃</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𝐹𝑁</m:t>
                          </m:r>
                        </m:den>
                      </m:f>
                    </m:oMath>
                  </m:oMathPara>
                </a14:m>
                <a:endParaRPr lang="zh-CN"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04800" algn="just"/>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特异性（</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spe</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p>
              <a:p>
                <a:pPr algn="just"/>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𝑠𝑝𝑒𝑐𝑖𝑓𝑖𝑐𝑖𝑡𝑦</m:t>
                      </m:r>
                      <m:r>
                        <a:rPr lang="en-US" altLang="zh-CN" i="1" kern="100">
                          <a:latin typeface="Cambria Math" panose="02040503050406030204" pitchFamily="18" charset="0"/>
                          <a:ea typeface="宋体" panose="02010600030101010101" pitchFamily="2" charset="-122"/>
                          <a:cs typeface="Times New Roman" panose="02020603050405020304" pitchFamily="18" charset="0"/>
                        </a:rPr>
                        <m:t> =  </m:t>
                      </m:r>
                      <m:f>
                        <m:f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宋体" panose="02010600030101010101" pitchFamily="2" charset="-122"/>
                              <a:cs typeface="Times New Roman" panose="02020603050405020304" pitchFamily="18" charset="0"/>
                            </a:rPr>
                            <m:t>𝑇𝑁</m:t>
                          </m:r>
                        </m:num>
                        <m:den>
                          <m:r>
                            <a:rPr lang="en-US" altLang="zh-CN" i="1" kern="100">
                              <a:latin typeface="Cambria Math" panose="02040503050406030204" pitchFamily="18" charset="0"/>
                              <a:ea typeface="宋体" panose="02010600030101010101" pitchFamily="2" charset="-122"/>
                              <a:cs typeface="Times New Roman" panose="02020603050405020304" pitchFamily="18" charset="0"/>
                            </a:rPr>
                            <m:t>𝑇𝑁</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𝐹𝑃</m:t>
                          </m:r>
                        </m:den>
                      </m:f>
                    </m:oMath>
                  </m:oMathPara>
                </a14:m>
                <a:endParaRPr lang="zh-CN"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04800" algn="just"/>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分数（</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𝐹</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𝑠𝑐𝑜𝑟𝑒</m:t>
                      </m:r>
                      <m:r>
                        <a:rPr lang="en-US" altLang="zh-CN" i="1" kern="100">
                          <a:latin typeface="Cambria Math" panose="02040503050406030204" pitchFamily="18" charset="0"/>
                          <a:ea typeface="宋体" panose="02010600030101010101" pitchFamily="2" charset="-122"/>
                          <a:cs typeface="Times New Roman" panose="02020603050405020304" pitchFamily="18" charset="0"/>
                        </a:rPr>
                        <m:t> =  </m:t>
                      </m:r>
                      <m:f>
                        <m:f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𝑝𝑟𝑒𝑐𝑖𝑠𝑖𝑜𝑛</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𝑟𝑒𝑐𝑎𝑙𝑙</m:t>
                          </m:r>
                        </m:num>
                        <m:den>
                          <m:r>
                            <a:rPr lang="en-US" altLang="zh-CN" i="1" kern="100">
                              <a:latin typeface="Cambria Math" panose="02040503050406030204" pitchFamily="18" charset="0"/>
                              <a:ea typeface="宋体" panose="02010600030101010101" pitchFamily="2" charset="-122"/>
                              <a:cs typeface="Times New Roman" panose="02020603050405020304" pitchFamily="18" charset="0"/>
                            </a:rPr>
                            <m:t>𝑝𝑟𝑒𝑐𝑖𝑠𝑖𝑜𝑛</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𝑟𝑒𝑐𝑎𝑙𝑙</m:t>
                          </m:r>
                        </m:den>
                      </m:f>
                    </m:oMath>
                  </m:oMathPara>
                </a14:m>
                <a:endParaRPr lang="zh-CN"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B1E9392E-A1A0-4615-8AD8-1C02BED7CF14}"/>
                  </a:ext>
                </a:extLst>
              </p:cNvPr>
              <p:cNvSpPr>
                <a:spLocks noRot="1" noChangeAspect="1" noMove="1" noResize="1" noEditPoints="1" noAdjustHandles="1" noChangeArrowheads="1" noChangeShapeType="1" noTextEdit="1"/>
              </p:cNvSpPr>
              <p:nvPr/>
            </p:nvSpPr>
            <p:spPr>
              <a:xfrm>
                <a:off x="543339" y="2153224"/>
                <a:ext cx="6096000" cy="3871766"/>
              </a:xfrm>
              <a:prstGeom prst="rect">
                <a:avLst/>
              </a:prstGeom>
              <a:blipFill>
                <a:blip r:embed="rId2"/>
                <a:stretch>
                  <a:fillRect/>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3099007A-0BCC-4485-89E7-49A95148B35B}"/>
              </a:ext>
            </a:extLst>
          </p:cNvPr>
          <p:cNvSpPr/>
          <p:nvPr/>
        </p:nvSpPr>
        <p:spPr>
          <a:xfrm>
            <a:off x="5961671" y="3429000"/>
            <a:ext cx="6096000" cy="1754326"/>
          </a:xfrm>
          <a:prstGeom prst="rect">
            <a:avLst/>
          </a:prstGeom>
        </p:spPr>
        <p:txBody>
          <a:bodyPr>
            <a:spAutoFit/>
          </a:bodyPr>
          <a:lstStyle/>
          <a:p>
            <a:pPr indent="304800" algn="just"/>
            <a:r>
              <a:rPr lang="en-US" altLang="zh-CN" b="1" kern="0" dirty="0">
                <a:latin typeface="Times New Roman" panose="02020603050405020304" pitchFamily="18" charset="0"/>
                <a:ea typeface="宋体" panose="02010600030101010101" pitchFamily="2" charset="-122"/>
                <a:cs typeface="宋体" panose="02010600030101010101" pitchFamily="2" charset="-122"/>
              </a:rPr>
              <a:t>   </a:t>
            </a:r>
            <a:r>
              <a:rPr lang="zh-CN" altLang="zh-CN" b="1" kern="0" dirty="0">
                <a:latin typeface="Times New Roman" panose="02020603050405020304" pitchFamily="18" charset="0"/>
                <a:ea typeface="宋体" panose="02010600030101010101" pitchFamily="2" charset="-122"/>
                <a:cs typeface="宋体" panose="02010600030101010101" pitchFamily="2" charset="-122"/>
              </a:rPr>
              <a:t>嫌疑人分准率：</a:t>
            </a:r>
            <a:endParaRPr lang="zh-CN" altLang="zh-CN" b="1" kern="100" dirty="0">
              <a:latin typeface="Times New Roman" panose="02020603050405020304" pitchFamily="18" charset="0"/>
              <a:ea typeface="宋体" panose="02010600030101010101" pitchFamily="2" charset="-122"/>
              <a:cs typeface="Times New Roman" panose="02020603050405020304" pitchFamily="18" charset="0"/>
            </a:endParaRPr>
          </a:p>
          <a:p>
            <a:pPr indent="304800" algn="just"/>
            <a:r>
              <a:rPr lang="en-US" altLang="zh-CN" kern="0" dirty="0">
                <a:latin typeface="Times New Roman" panose="02020603050405020304" pitchFamily="18" charset="0"/>
                <a:ea typeface="宋体" panose="02010600030101010101" pitchFamily="2" charset="-122"/>
                <a:cs typeface="宋体" panose="02010600030101010101" pitchFamily="2" charset="-122"/>
              </a:rPr>
              <a:t>   </a:t>
            </a:r>
            <a:r>
              <a:rPr lang="zh-CN" altLang="zh-CN" kern="0" dirty="0">
                <a:latin typeface="Times New Roman" panose="02020603050405020304" pitchFamily="18" charset="0"/>
                <a:ea typeface="宋体" panose="02010600030101010101" pitchFamily="2" charset="-122"/>
                <a:cs typeface="宋体" panose="02010600030101010101" pitchFamily="2" charset="-122"/>
              </a:rPr>
              <a:t>设置分类结果三重嫌疑人，具体为，下文中的第一嫌疑人分准率为第一嫌疑人分类正确的概率，第二嫌疑人分准率为前两个嫌疑人中只要存在正确类即视为正确的概率（即第一嫌疑人分准率</a:t>
            </a:r>
            <a:r>
              <a:rPr lang="en-US" altLang="zh-CN" kern="0" dirty="0">
                <a:latin typeface="Times New Roman" panose="02020603050405020304" pitchFamily="18" charset="0"/>
                <a:ea typeface="宋体" panose="02010600030101010101" pitchFamily="2" charset="-122"/>
                <a:cs typeface="宋体" panose="02010600030101010101" pitchFamily="2" charset="-122"/>
              </a:rPr>
              <a:t>+</a:t>
            </a:r>
            <a:r>
              <a:rPr lang="zh-CN" altLang="zh-CN" kern="0" dirty="0">
                <a:latin typeface="Times New Roman" panose="02020603050405020304" pitchFamily="18" charset="0"/>
                <a:ea typeface="宋体" panose="02010600030101010101" pitchFamily="2" charset="-122"/>
                <a:cs typeface="宋体" panose="02010600030101010101" pitchFamily="2" charset="-122"/>
              </a:rPr>
              <a:t>第二嫌疑人中正确分类的概率），第三嫌疑人分准率同理。</a:t>
            </a:r>
            <a:endParaRPr lang="zh-CN"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TextBox 1">
            <a:extLst>
              <a:ext uri="{FF2B5EF4-FFF2-40B4-BE49-F238E27FC236}">
                <a16:creationId xmlns:a16="http://schemas.microsoft.com/office/drawing/2014/main" id="{6A568DB1-0540-447C-B3F1-DD67EA28D0FD}"/>
              </a:ext>
            </a:extLst>
          </p:cNvPr>
          <p:cNvSpPr txBox="1"/>
          <p:nvPr/>
        </p:nvSpPr>
        <p:spPr>
          <a:xfrm>
            <a:off x="618243" y="328481"/>
            <a:ext cx="1707199"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2.0 </a:t>
            </a:r>
            <a:r>
              <a:rPr lang="zh-CN" altLang="en-US" sz="2400" dirty="0">
                <a:solidFill>
                  <a:srgbClr val="063D54"/>
                </a:solidFill>
                <a:cs typeface="+mn-ea"/>
              </a:rPr>
              <a:t>评价指标</a:t>
            </a:r>
            <a:endParaRPr lang="en-US" altLang="zh-CN" sz="2400" dirty="0">
              <a:solidFill>
                <a:srgbClr val="063D54"/>
              </a:solidFill>
              <a:cs typeface="+mn-ea"/>
              <a:sym typeface="+mn-lt"/>
            </a:endParaRPr>
          </a:p>
        </p:txBody>
      </p:sp>
      <p:sp>
        <p:nvSpPr>
          <p:cNvPr id="7" name="TextBox 1">
            <a:extLst>
              <a:ext uri="{FF2B5EF4-FFF2-40B4-BE49-F238E27FC236}">
                <a16:creationId xmlns:a16="http://schemas.microsoft.com/office/drawing/2014/main" id="{9C2739A3-E81C-4DAE-89F6-C63364CE993D}"/>
              </a:ext>
            </a:extLst>
          </p:cNvPr>
          <p:cNvSpPr txBox="1"/>
          <p:nvPr/>
        </p:nvSpPr>
        <p:spPr>
          <a:xfrm>
            <a:off x="618243" y="734771"/>
            <a:ext cx="2093358" cy="315343"/>
          </a:xfrm>
          <a:prstGeom prst="rect">
            <a:avLst/>
          </a:prstGeom>
          <a:noFill/>
        </p:spPr>
        <p:txBody>
          <a:bodyPr wrap="square" lIns="0" tIns="0" rIns="0" rtlCol="0">
            <a:spAutoFit/>
          </a:bodyPr>
          <a:lstStyle/>
          <a:p>
            <a:pPr>
              <a:lnSpc>
                <a:spcPts val="2300"/>
              </a:lnSpc>
            </a:pPr>
            <a:r>
              <a:rPr lang="en-US" altLang="zh-CN" sz="1400" dirty="0">
                <a:solidFill>
                  <a:srgbClr val="063D54"/>
                </a:solidFill>
                <a:cs typeface="+mn-ea"/>
              </a:rPr>
              <a:t>index</a:t>
            </a:r>
          </a:p>
        </p:txBody>
      </p:sp>
    </p:spTree>
    <p:extLst>
      <p:ext uri="{BB962C8B-B14F-4D97-AF65-F5344CB8AC3E}">
        <p14:creationId xmlns:p14="http://schemas.microsoft.com/office/powerpoint/2010/main" val="63198400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ppt_x</p:attrName>
                                        </p:attrNameLst>
                                      </p:cBhvr>
                                      <p:tavLst>
                                        <p:tav tm="0">
                                          <p:val>
                                            <p:strVal val="#ppt_x-#ppt_w*1.125000"/>
                                          </p:val>
                                        </p:tav>
                                        <p:tav tm="100000">
                                          <p:val>
                                            <p:strVal val="#ppt_x"/>
                                          </p:val>
                                        </p:tav>
                                      </p:tavLst>
                                    </p:anim>
                                    <p:animEffect transition="in" filter="wipe(righ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
            <a:extLst>
              <a:ext uri="{FF2B5EF4-FFF2-40B4-BE49-F238E27FC236}">
                <a16:creationId xmlns:a16="http://schemas.microsoft.com/office/drawing/2014/main" id="{C21737E4-AA53-4DCB-B21F-56E706A45640}"/>
              </a:ext>
            </a:extLst>
          </p:cNvPr>
          <p:cNvSpPr txBox="1"/>
          <p:nvPr/>
        </p:nvSpPr>
        <p:spPr>
          <a:xfrm>
            <a:off x="618243" y="328481"/>
            <a:ext cx="2122376"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2.1 </a:t>
            </a:r>
            <a:r>
              <a:rPr lang="en-US" altLang="zh-CN" sz="2400" dirty="0"/>
              <a:t>CART</a:t>
            </a:r>
            <a:r>
              <a:rPr lang="zh-CN" altLang="en-US" sz="2400" dirty="0"/>
              <a:t>决策树</a:t>
            </a:r>
            <a:endParaRPr lang="en-US" altLang="zh-CN" sz="2400" dirty="0">
              <a:solidFill>
                <a:srgbClr val="063D54"/>
              </a:solidFill>
              <a:cs typeface="+mn-ea"/>
              <a:sym typeface="+mn-lt"/>
            </a:endParaRPr>
          </a:p>
        </p:txBody>
      </p:sp>
      <p:sp>
        <p:nvSpPr>
          <p:cNvPr id="2" name="文本框 1">
            <a:extLst>
              <a:ext uri="{FF2B5EF4-FFF2-40B4-BE49-F238E27FC236}">
                <a16:creationId xmlns:a16="http://schemas.microsoft.com/office/drawing/2014/main" id="{276278A2-E6A9-4A36-9D33-F178F22EC1EF}"/>
              </a:ext>
            </a:extLst>
          </p:cNvPr>
          <p:cNvSpPr txBox="1"/>
          <p:nvPr/>
        </p:nvSpPr>
        <p:spPr>
          <a:xfrm>
            <a:off x="1098958" y="1393155"/>
            <a:ext cx="5452844" cy="369332"/>
          </a:xfrm>
          <a:prstGeom prst="rect">
            <a:avLst/>
          </a:prstGeom>
          <a:noFill/>
        </p:spPr>
        <p:txBody>
          <a:bodyPr wrap="square" rtlCol="0">
            <a:spAutoFit/>
          </a:bodyPr>
          <a:lstStyle/>
          <a:p>
            <a:r>
              <a:rPr lang="zh-CN" altLang="en-US" dirty="0"/>
              <a:t>我们先建立了</a:t>
            </a:r>
            <a:r>
              <a:rPr lang="en-US" altLang="zh-CN" dirty="0"/>
              <a:t>CART</a:t>
            </a:r>
            <a:r>
              <a:rPr lang="zh-CN" altLang="en-US" dirty="0"/>
              <a:t>决策树，得到分准率如下</a:t>
            </a:r>
          </a:p>
        </p:txBody>
      </p:sp>
      <p:pic>
        <p:nvPicPr>
          <p:cNvPr id="4" name="图片 3">
            <a:extLst>
              <a:ext uri="{FF2B5EF4-FFF2-40B4-BE49-F238E27FC236}">
                <a16:creationId xmlns:a16="http://schemas.microsoft.com/office/drawing/2014/main" id="{D81A1629-5545-4EF3-8027-F134F63FE2DC}"/>
              </a:ext>
            </a:extLst>
          </p:cNvPr>
          <p:cNvPicPr>
            <a:picLocks noChangeAspect="1"/>
          </p:cNvPicPr>
          <p:nvPr/>
        </p:nvPicPr>
        <p:blipFill>
          <a:blip r:embed="rId3"/>
          <a:stretch>
            <a:fillRect/>
          </a:stretch>
        </p:blipFill>
        <p:spPr>
          <a:xfrm>
            <a:off x="915522" y="2258592"/>
            <a:ext cx="10360956" cy="1863419"/>
          </a:xfrm>
          <a:prstGeom prst="rect">
            <a:avLst/>
          </a:prstGeom>
        </p:spPr>
      </p:pic>
      <p:sp>
        <p:nvSpPr>
          <p:cNvPr id="6" name="TextBox 1">
            <a:extLst>
              <a:ext uri="{FF2B5EF4-FFF2-40B4-BE49-F238E27FC236}">
                <a16:creationId xmlns:a16="http://schemas.microsoft.com/office/drawing/2014/main" id="{5A1BC2AA-7BCF-490B-8098-7B5A41CE6827}"/>
              </a:ext>
            </a:extLst>
          </p:cNvPr>
          <p:cNvSpPr txBox="1"/>
          <p:nvPr/>
        </p:nvSpPr>
        <p:spPr>
          <a:xfrm>
            <a:off x="618243" y="734771"/>
            <a:ext cx="2093358" cy="315343"/>
          </a:xfrm>
          <a:prstGeom prst="rect">
            <a:avLst/>
          </a:prstGeom>
          <a:noFill/>
        </p:spPr>
        <p:txBody>
          <a:bodyPr wrap="square" lIns="0" tIns="0" rIns="0" rtlCol="0">
            <a:spAutoFit/>
          </a:bodyPr>
          <a:lstStyle/>
          <a:p>
            <a:pPr>
              <a:lnSpc>
                <a:spcPts val="2300"/>
              </a:lnSpc>
            </a:pPr>
            <a:r>
              <a:rPr lang="en-US" altLang="zh-CN" sz="1400" dirty="0">
                <a:solidFill>
                  <a:srgbClr val="063D54"/>
                </a:solidFill>
                <a:cs typeface="+mn-ea"/>
              </a:rPr>
              <a:t>CART decision tree</a:t>
            </a:r>
          </a:p>
        </p:txBody>
      </p:sp>
    </p:spTree>
    <p:extLst>
      <p:ext uri="{BB962C8B-B14F-4D97-AF65-F5344CB8AC3E}">
        <p14:creationId xmlns:p14="http://schemas.microsoft.com/office/powerpoint/2010/main" val="23378079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right)">
                                      <p:cBhvr>
                                        <p:cTn id="8" dur="500"/>
                                        <p:tgtEl>
                                          <p:spTgt spid="51"/>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
            <a:extLst>
              <a:ext uri="{FF2B5EF4-FFF2-40B4-BE49-F238E27FC236}">
                <a16:creationId xmlns:a16="http://schemas.microsoft.com/office/drawing/2014/main" id="{C21737E4-AA53-4DCB-B21F-56E706A45640}"/>
              </a:ext>
            </a:extLst>
          </p:cNvPr>
          <p:cNvSpPr txBox="1"/>
          <p:nvPr/>
        </p:nvSpPr>
        <p:spPr>
          <a:xfrm>
            <a:off x="618243" y="328481"/>
            <a:ext cx="2122376"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2.1 </a:t>
            </a:r>
            <a:r>
              <a:rPr lang="en-US" altLang="zh-CN" sz="2400" dirty="0"/>
              <a:t>CART</a:t>
            </a:r>
            <a:r>
              <a:rPr lang="zh-CN" altLang="en-US" sz="2400" dirty="0"/>
              <a:t>决策树</a:t>
            </a:r>
            <a:endParaRPr lang="en-US" altLang="zh-CN" sz="2400" dirty="0">
              <a:solidFill>
                <a:srgbClr val="063D54"/>
              </a:solidFill>
              <a:cs typeface="+mn-ea"/>
              <a:sym typeface="+mn-lt"/>
            </a:endParaRPr>
          </a:p>
        </p:txBody>
      </p:sp>
      <p:sp>
        <p:nvSpPr>
          <p:cNvPr id="2" name="文本框 1">
            <a:extLst>
              <a:ext uri="{FF2B5EF4-FFF2-40B4-BE49-F238E27FC236}">
                <a16:creationId xmlns:a16="http://schemas.microsoft.com/office/drawing/2014/main" id="{276278A2-E6A9-4A36-9D33-F178F22EC1EF}"/>
              </a:ext>
            </a:extLst>
          </p:cNvPr>
          <p:cNvSpPr txBox="1"/>
          <p:nvPr/>
        </p:nvSpPr>
        <p:spPr>
          <a:xfrm>
            <a:off x="198402" y="1406070"/>
            <a:ext cx="5452844" cy="4247317"/>
          </a:xfrm>
          <a:prstGeom prst="rect">
            <a:avLst/>
          </a:prstGeom>
          <a:noFill/>
        </p:spPr>
        <p:txBody>
          <a:bodyPr wrap="square" rtlCol="0">
            <a:spAutoFit/>
          </a:bodyPr>
          <a:lstStyle/>
          <a:p>
            <a:r>
              <a:rPr lang="en-US" altLang="zh-CN" b="1" dirty="0">
                <a:solidFill>
                  <a:srgbClr val="FF0000"/>
                </a:solidFill>
              </a:rPr>
              <a:t>1</a:t>
            </a:r>
            <a:r>
              <a:rPr lang="zh-CN" altLang="zh-CN" b="1" dirty="0">
                <a:solidFill>
                  <a:srgbClr val="FF0000"/>
                </a:solidFill>
              </a:rPr>
              <a:t>、</a:t>
            </a:r>
            <a:r>
              <a:rPr lang="zh-CN" altLang="zh-CN" dirty="0"/>
              <a:t>我们观察到，有较多的类被误分为</a:t>
            </a:r>
            <a:r>
              <a:rPr lang="en-US" altLang="zh-CN" dirty="0"/>
              <a:t>others0</a:t>
            </a:r>
            <a:r>
              <a:rPr lang="zh-CN" altLang="zh-CN" dirty="0"/>
              <a:t>和</a:t>
            </a:r>
            <a:r>
              <a:rPr lang="en-US" altLang="zh-CN" dirty="0"/>
              <a:t>others1</a:t>
            </a:r>
            <a:r>
              <a:rPr lang="zh-CN" altLang="zh-CN" dirty="0"/>
              <a:t>。同样拥有较大样本数目的</a:t>
            </a:r>
            <a:r>
              <a:rPr lang="en-US" altLang="zh-CN" dirty="0"/>
              <a:t>Taliban</a:t>
            </a:r>
            <a:r>
              <a:rPr lang="zh-CN" altLang="zh-CN" dirty="0"/>
              <a:t>，</a:t>
            </a:r>
            <a:r>
              <a:rPr lang="en-US" altLang="zh-CN" dirty="0"/>
              <a:t>ISIL</a:t>
            </a:r>
            <a:r>
              <a:rPr lang="zh-CN" altLang="zh-CN" dirty="0"/>
              <a:t>和</a:t>
            </a:r>
            <a:r>
              <a:rPr lang="en-US" altLang="zh-CN" dirty="0"/>
              <a:t>AI-</a:t>
            </a:r>
            <a:r>
              <a:rPr lang="en-US" altLang="zh-CN" dirty="0" err="1"/>
              <a:t>Shabaab</a:t>
            </a:r>
            <a:r>
              <a:rPr lang="zh-CN" altLang="zh-CN" dirty="0"/>
              <a:t>并没有出现这种情况，只有</a:t>
            </a:r>
            <a:r>
              <a:rPr lang="en-US" altLang="zh-CN" dirty="0"/>
              <a:t>Khorasan Chapter of the Islamic State</a:t>
            </a:r>
            <a:r>
              <a:rPr lang="zh-CN" altLang="zh-CN" dirty="0"/>
              <a:t>有近</a:t>
            </a:r>
            <a:r>
              <a:rPr lang="en-US" altLang="zh-CN" dirty="0"/>
              <a:t>30%</a:t>
            </a:r>
            <a:r>
              <a:rPr lang="zh-CN" altLang="zh-CN" dirty="0"/>
              <a:t>被误分到</a:t>
            </a:r>
            <a:r>
              <a:rPr lang="en-US" altLang="zh-CN" dirty="0"/>
              <a:t>Taliban</a:t>
            </a:r>
            <a:r>
              <a:rPr lang="zh-CN" altLang="zh-CN" dirty="0"/>
              <a:t>中。由此可见，</a:t>
            </a:r>
            <a:r>
              <a:rPr lang="en-US" altLang="zh-CN" dirty="0"/>
              <a:t>Khorasan Chapter of the Islamic State</a:t>
            </a:r>
            <a:r>
              <a:rPr lang="zh-CN" altLang="zh-CN" dirty="0"/>
              <a:t>与</a:t>
            </a:r>
            <a:r>
              <a:rPr lang="en-US" altLang="zh-CN" dirty="0"/>
              <a:t>Taliban</a:t>
            </a:r>
            <a:r>
              <a:rPr lang="zh-CN" altLang="zh-CN" dirty="0"/>
              <a:t>有较大的相似性。同时，</a:t>
            </a:r>
            <a:r>
              <a:rPr lang="en-US" altLang="zh-CN" dirty="0"/>
              <a:t>others0</a:t>
            </a:r>
            <a:r>
              <a:rPr lang="zh-CN" altLang="zh-CN" dirty="0"/>
              <a:t>和</a:t>
            </a:r>
            <a:r>
              <a:rPr lang="en-US" altLang="zh-CN" dirty="0"/>
              <a:t>others1</a:t>
            </a:r>
            <a:r>
              <a:rPr lang="zh-CN" altLang="zh-CN" dirty="0"/>
              <a:t>这两个较为均匀分散的大类的存在对于中小样本正确分类产生了很大影响。</a:t>
            </a:r>
            <a:endParaRPr lang="en-US" altLang="zh-CN" dirty="0"/>
          </a:p>
          <a:p>
            <a:endParaRPr lang="zh-CN" altLang="zh-CN" dirty="0"/>
          </a:p>
          <a:p>
            <a:r>
              <a:rPr lang="en-US" altLang="zh-CN" b="1" dirty="0">
                <a:solidFill>
                  <a:srgbClr val="FF0000"/>
                </a:solidFill>
              </a:rPr>
              <a:t>2</a:t>
            </a:r>
            <a:r>
              <a:rPr lang="zh-CN" altLang="zh-CN" b="1" dirty="0">
                <a:solidFill>
                  <a:srgbClr val="FF0000"/>
                </a:solidFill>
              </a:rPr>
              <a:t>、</a:t>
            </a:r>
            <a:r>
              <a:rPr lang="zh-CN" altLang="zh-CN" dirty="0"/>
              <a:t>由上图可知，</a:t>
            </a:r>
            <a:r>
              <a:rPr lang="en-US" altLang="zh-CN" dirty="0"/>
              <a:t>FARC</a:t>
            </a:r>
            <a:r>
              <a:rPr lang="zh-CN" altLang="zh-CN" dirty="0"/>
              <a:t>和</a:t>
            </a:r>
            <a:r>
              <a:rPr lang="en-US" altLang="zh-CN" dirty="0"/>
              <a:t>ELN</a:t>
            </a:r>
            <a:r>
              <a:rPr lang="zh-CN" altLang="zh-CN" dirty="0"/>
              <a:t>，</a:t>
            </a:r>
            <a:r>
              <a:rPr lang="en-US" altLang="zh-CN" dirty="0"/>
              <a:t>AQAP</a:t>
            </a:r>
            <a:r>
              <a:rPr lang="zh-CN" altLang="zh-CN" dirty="0"/>
              <a:t>和</a:t>
            </a:r>
            <a:r>
              <a:rPr lang="en-US" altLang="zh-CN" dirty="0"/>
              <a:t>Ansar Allah</a:t>
            </a:r>
            <a:r>
              <a:rPr lang="zh-CN" altLang="zh-CN" dirty="0"/>
              <a:t>之间有较大的相似性，其两者相互均有较大的误分率</a:t>
            </a:r>
            <a:endParaRPr lang="en-US" altLang="zh-CN" dirty="0"/>
          </a:p>
          <a:p>
            <a:endParaRPr lang="zh-CN" altLang="zh-CN" dirty="0"/>
          </a:p>
          <a:p>
            <a:r>
              <a:rPr lang="en-US" altLang="zh-CN" b="1" dirty="0">
                <a:solidFill>
                  <a:srgbClr val="FF0000"/>
                </a:solidFill>
              </a:rPr>
              <a:t>3</a:t>
            </a:r>
            <a:r>
              <a:rPr lang="zh-CN" altLang="zh-CN" b="1" dirty="0">
                <a:solidFill>
                  <a:srgbClr val="FF0000"/>
                </a:solidFill>
              </a:rPr>
              <a:t>、</a:t>
            </a:r>
            <a:r>
              <a:rPr lang="en-US" altLang="zh-CN" dirty="0"/>
              <a:t>Muslim Extremists</a:t>
            </a:r>
            <a:r>
              <a:rPr lang="zh-CN" altLang="zh-CN" dirty="0"/>
              <a:t>、</a:t>
            </a:r>
            <a:r>
              <a:rPr lang="en-US" altLang="zh-CN" dirty="0"/>
              <a:t>Khorasan Chapter of the Islamic State</a:t>
            </a:r>
            <a:r>
              <a:rPr lang="zh-CN" altLang="zh-CN" dirty="0"/>
              <a:t>具有较低的分准率，与上文的聚类情况相似</a:t>
            </a:r>
          </a:p>
        </p:txBody>
      </p:sp>
      <p:pic>
        <p:nvPicPr>
          <p:cNvPr id="6" name="图片 5" descr="图片包含 游戏机&#10;&#10;描述已自动生成">
            <a:extLst>
              <a:ext uri="{FF2B5EF4-FFF2-40B4-BE49-F238E27FC236}">
                <a16:creationId xmlns:a16="http://schemas.microsoft.com/office/drawing/2014/main" id="{25F61329-C0D5-4AD4-AB3D-A1396D5EA4ED}"/>
              </a:ext>
            </a:extLst>
          </p:cNvPr>
          <p:cNvPicPr/>
          <p:nvPr/>
        </p:nvPicPr>
        <p:blipFill>
          <a:blip r:embed="rId3">
            <a:extLst>
              <a:ext uri="{28A0092B-C50C-407E-A947-70E740481C1C}">
                <a14:useLocalDpi xmlns:a14="http://schemas.microsoft.com/office/drawing/2010/main" val="0"/>
              </a:ext>
            </a:extLst>
          </a:blip>
          <a:stretch>
            <a:fillRect/>
          </a:stretch>
        </p:blipFill>
        <p:spPr>
          <a:xfrm>
            <a:off x="5864468" y="540621"/>
            <a:ext cx="5871729" cy="5944069"/>
          </a:xfrm>
          <a:prstGeom prst="rect">
            <a:avLst/>
          </a:prstGeom>
        </p:spPr>
      </p:pic>
      <p:sp>
        <p:nvSpPr>
          <p:cNvPr id="8" name="TextBox 1">
            <a:extLst>
              <a:ext uri="{FF2B5EF4-FFF2-40B4-BE49-F238E27FC236}">
                <a16:creationId xmlns:a16="http://schemas.microsoft.com/office/drawing/2014/main" id="{31054827-8AF8-4D13-9880-1C76B106581A}"/>
              </a:ext>
            </a:extLst>
          </p:cNvPr>
          <p:cNvSpPr txBox="1"/>
          <p:nvPr/>
        </p:nvSpPr>
        <p:spPr>
          <a:xfrm>
            <a:off x="618243" y="734771"/>
            <a:ext cx="2093358" cy="315343"/>
          </a:xfrm>
          <a:prstGeom prst="rect">
            <a:avLst/>
          </a:prstGeom>
          <a:noFill/>
        </p:spPr>
        <p:txBody>
          <a:bodyPr wrap="square" lIns="0" tIns="0" rIns="0" rtlCol="0">
            <a:spAutoFit/>
          </a:bodyPr>
          <a:lstStyle/>
          <a:p>
            <a:pPr>
              <a:lnSpc>
                <a:spcPts val="2300"/>
              </a:lnSpc>
            </a:pPr>
            <a:r>
              <a:rPr lang="en-US" altLang="zh-CN" sz="1400" dirty="0">
                <a:solidFill>
                  <a:srgbClr val="063D54"/>
                </a:solidFill>
                <a:cs typeface="+mn-ea"/>
              </a:rPr>
              <a:t>CART decision tree</a:t>
            </a:r>
          </a:p>
        </p:txBody>
      </p:sp>
    </p:spTree>
    <p:extLst>
      <p:ext uri="{BB962C8B-B14F-4D97-AF65-F5344CB8AC3E}">
        <p14:creationId xmlns:p14="http://schemas.microsoft.com/office/powerpoint/2010/main" val="26733542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right)">
                                      <p:cBhvr>
                                        <p:cTn id="8" dur="500"/>
                                        <p:tgtEl>
                                          <p:spTgt spid="51"/>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ppt_x</p:attrName>
                                        </p:attrNameLst>
                                      </p:cBhvr>
                                      <p:tavLst>
                                        <p:tav tm="0">
                                          <p:val>
                                            <p:strVal val="#ppt_x-#ppt_w*1.125000"/>
                                          </p:val>
                                        </p:tav>
                                        <p:tav tm="100000">
                                          <p:val>
                                            <p:strVal val="#ppt_x"/>
                                          </p:val>
                                        </p:tav>
                                      </p:tavLst>
                                    </p:anim>
                                    <p:animEffect transition="in" filter="wipe(righ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
            <a:extLst>
              <a:ext uri="{FF2B5EF4-FFF2-40B4-BE49-F238E27FC236}">
                <a16:creationId xmlns:a16="http://schemas.microsoft.com/office/drawing/2014/main" id="{C21737E4-AA53-4DCB-B21F-56E706A45640}"/>
              </a:ext>
            </a:extLst>
          </p:cNvPr>
          <p:cNvSpPr txBox="1"/>
          <p:nvPr/>
        </p:nvSpPr>
        <p:spPr>
          <a:xfrm>
            <a:off x="618243" y="328481"/>
            <a:ext cx="2122376"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2.1 </a:t>
            </a:r>
            <a:r>
              <a:rPr lang="en-US" altLang="zh-CN" sz="2400" dirty="0"/>
              <a:t>CART</a:t>
            </a:r>
            <a:r>
              <a:rPr lang="zh-CN" altLang="en-US" sz="2400" dirty="0"/>
              <a:t>决策树</a:t>
            </a:r>
            <a:endParaRPr lang="en-US" altLang="zh-CN" sz="2400" dirty="0">
              <a:solidFill>
                <a:srgbClr val="063D54"/>
              </a:solidFill>
              <a:cs typeface="+mn-ea"/>
              <a:sym typeface="+mn-lt"/>
            </a:endParaRPr>
          </a:p>
        </p:txBody>
      </p:sp>
      <p:sp>
        <p:nvSpPr>
          <p:cNvPr id="2" name="文本框 1">
            <a:extLst>
              <a:ext uri="{FF2B5EF4-FFF2-40B4-BE49-F238E27FC236}">
                <a16:creationId xmlns:a16="http://schemas.microsoft.com/office/drawing/2014/main" id="{276278A2-E6A9-4A36-9D33-F178F22EC1EF}"/>
              </a:ext>
            </a:extLst>
          </p:cNvPr>
          <p:cNvSpPr txBox="1"/>
          <p:nvPr/>
        </p:nvSpPr>
        <p:spPr>
          <a:xfrm>
            <a:off x="618243" y="1951672"/>
            <a:ext cx="3523377" cy="1477328"/>
          </a:xfrm>
          <a:prstGeom prst="rect">
            <a:avLst/>
          </a:prstGeom>
          <a:noFill/>
        </p:spPr>
        <p:txBody>
          <a:bodyPr wrap="square" rtlCol="0">
            <a:spAutoFit/>
          </a:bodyPr>
          <a:lstStyle/>
          <a:p>
            <a:r>
              <a:rPr lang="zh-CN" altLang="zh-CN" dirty="0"/>
              <a:t>对交叉验证产生的</a:t>
            </a:r>
            <a:r>
              <a:rPr lang="en-US" altLang="zh-CN" dirty="0"/>
              <a:t>4</a:t>
            </a:r>
            <a:r>
              <a:rPr lang="zh-CN" altLang="zh-CN" dirty="0"/>
              <a:t>个结果取平均值后得到具体数字指标如</a:t>
            </a:r>
            <a:r>
              <a:rPr lang="zh-CN" altLang="en-US" dirty="0"/>
              <a:t>图。</a:t>
            </a:r>
            <a:endParaRPr lang="en-US" altLang="zh-CN" dirty="0"/>
          </a:p>
          <a:p>
            <a:r>
              <a:rPr lang="zh-CN" altLang="zh-CN" dirty="0"/>
              <a:t>所有类别的</a:t>
            </a:r>
            <a:r>
              <a:rPr lang="en-US" altLang="zh-CN" dirty="0"/>
              <a:t>specificity</a:t>
            </a:r>
            <a:r>
              <a:rPr lang="zh-CN" altLang="zh-CN" dirty="0"/>
              <a:t>均很高，所以我们认为该指标参考的有效性不大。</a:t>
            </a:r>
          </a:p>
        </p:txBody>
      </p:sp>
      <p:pic>
        <p:nvPicPr>
          <p:cNvPr id="6" name="图片 5" descr="图片包含 游戏机&#10;&#10;描述已自动生成">
            <a:extLst>
              <a:ext uri="{FF2B5EF4-FFF2-40B4-BE49-F238E27FC236}">
                <a16:creationId xmlns:a16="http://schemas.microsoft.com/office/drawing/2014/main" id="{64E7459A-6A3E-4658-9F31-A1AE7FB8B61B}"/>
              </a:ext>
            </a:extLst>
          </p:cNvPr>
          <p:cNvPicPr/>
          <p:nvPr/>
        </p:nvPicPr>
        <p:blipFill>
          <a:blip r:embed="rId3"/>
          <a:stretch>
            <a:fillRect/>
          </a:stretch>
        </p:blipFill>
        <p:spPr>
          <a:xfrm>
            <a:off x="5272772" y="578623"/>
            <a:ext cx="5968476" cy="5805399"/>
          </a:xfrm>
          <a:prstGeom prst="rect">
            <a:avLst/>
          </a:prstGeom>
        </p:spPr>
      </p:pic>
      <p:sp>
        <p:nvSpPr>
          <p:cNvPr id="8" name="TextBox 1">
            <a:extLst>
              <a:ext uri="{FF2B5EF4-FFF2-40B4-BE49-F238E27FC236}">
                <a16:creationId xmlns:a16="http://schemas.microsoft.com/office/drawing/2014/main" id="{4147356B-B8B0-495B-A7F0-9C81E810E6CE}"/>
              </a:ext>
            </a:extLst>
          </p:cNvPr>
          <p:cNvSpPr txBox="1"/>
          <p:nvPr/>
        </p:nvSpPr>
        <p:spPr>
          <a:xfrm>
            <a:off x="618243" y="734771"/>
            <a:ext cx="2093358" cy="315343"/>
          </a:xfrm>
          <a:prstGeom prst="rect">
            <a:avLst/>
          </a:prstGeom>
          <a:noFill/>
        </p:spPr>
        <p:txBody>
          <a:bodyPr wrap="square" lIns="0" tIns="0" rIns="0" rtlCol="0">
            <a:spAutoFit/>
          </a:bodyPr>
          <a:lstStyle/>
          <a:p>
            <a:pPr>
              <a:lnSpc>
                <a:spcPts val="2300"/>
              </a:lnSpc>
            </a:pPr>
            <a:r>
              <a:rPr lang="en-US" altLang="zh-CN" sz="1400" dirty="0">
                <a:solidFill>
                  <a:srgbClr val="063D54"/>
                </a:solidFill>
                <a:cs typeface="+mn-ea"/>
              </a:rPr>
              <a:t>CART decision tree</a:t>
            </a:r>
          </a:p>
        </p:txBody>
      </p:sp>
    </p:spTree>
    <p:extLst>
      <p:ext uri="{BB962C8B-B14F-4D97-AF65-F5344CB8AC3E}">
        <p14:creationId xmlns:p14="http://schemas.microsoft.com/office/powerpoint/2010/main" val="37384749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right)">
                                      <p:cBhvr>
                                        <p:cTn id="8" dur="500"/>
                                        <p:tgtEl>
                                          <p:spTgt spid="51"/>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ppt_x</p:attrName>
                                        </p:attrNameLst>
                                      </p:cBhvr>
                                      <p:tavLst>
                                        <p:tav tm="0">
                                          <p:val>
                                            <p:strVal val="#ppt_x-#ppt_w*1.125000"/>
                                          </p:val>
                                        </p:tav>
                                        <p:tav tm="100000">
                                          <p:val>
                                            <p:strVal val="#ppt_x"/>
                                          </p:val>
                                        </p:tav>
                                      </p:tavLst>
                                    </p:anim>
                                    <p:animEffect transition="in" filter="wipe(righ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
            <a:extLst>
              <a:ext uri="{FF2B5EF4-FFF2-40B4-BE49-F238E27FC236}">
                <a16:creationId xmlns:a16="http://schemas.microsoft.com/office/drawing/2014/main" id="{C21737E4-AA53-4DCB-B21F-56E706A45640}"/>
              </a:ext>
            </a:extLst>
          </p:cNvPr>
          <p:cNvSpPr txBox="1"/>
          <p:nvPr/>
        </p:nvSpPr>
        <p:spPr>
          <a:xfrm>
            <a:off x="618243" y="328481"/>
            <a:ext cx="2122376"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2.1 </a:t>
            </a:r>
            <a:r>
              <a:rPr lang="en-US" altLang="zh-CN" sz="2400" dirty="0"/>
              <a:t>CART</a:t>
            </a:r>
            <a:r>
              <a:rPr lang="zh-CN" altLang="en-US" sz="2400" dirty="0"/>
              <a:t>决策树</a:t>
            </a:r>
            <a:endParaRPr lang="en-US" altLang="zh-CN" sz="2400" dirty="0">
              <a:solidFill>
                <a:srgbClr val="063D54"/>
              </a:solidFill>
              <a:cs typeface="+mn-ea"/>
              <a:sym typeface="+mn-lt"/>
            </a:endParaRPr>
          </a:p>
        </p:txBody>
      </p:sp>
      <p:sp>
        <p:nvSpPr>
          <p:cNvPr id="2" name="文本框 1">
            <a:extLst>
              <a:ext uri="{FF2B5EF4-FFF2-40B4-BE49-F238E27FC236}">
                <a16:creationId xmlns:a16="http://schemas.microsoft.com/office/drawing/2014/main" id="{276278A2-E6A9-4A36-9D33-F178F22EC1EF}"/>
              </a:ext>
            </a:extLst>
          </p:cNvPr>
          <p:cNvSpPr txBox="1"/>
          <p:nvPr/>
        </p:nvSpPr>
        <p:spPr>
          <a:xfrm>
            <a:off x="198402" y="2218404"/>
            <a:ext cx="5452844" cy="2862322"/>
          </a:xfrm>
          <a:prstGeom prst="rect">
            <a:avLst/>
          </a:prstGeom>
          <a:noFill/>
        </p:spPr>
        <p:txBody>
          <a:bodyPr wrap="square" rtlCol="0">
            <a:spAutoFit/>
          </a:bodyPr>
          <a:lstStyle/>
          <a:p>
            <a:r>
              <a:rPr lang="zh-CN" altLang="zh-CN" dirty="0"/>
              <a:t>可以看出，在前</a:t>
            </a:r>
            <a:r>
              <a:rPr lang="en-US" altLang="zh-CN" dirty="0"/>
              <a:t>5</a:t>
            </a:r>
            <a:r>
              <a:rPr lang="zh-CN" altLang="zh-CN" dirty="0"/>
              <a:t>个较为重要的特征中，有</a:t>
            </a:r>
            <a:r>
              <a:rPr lang="en-US" altLang="zh-CN" dirty="0"/>
              <a:t>4</a:t>
            </a:r>
            <a:r>
              <a:rPr lang="zh-CN" altLang="zh-CN" dirty="0"/>
              <a:t>个都是地理属性（</a:t>
            </a:r>
            <a:r>
              <a:rPr lang="en-US" altLang="zh-CN" dirty="0"/>
              <a:t>longitude</a:t>
            </a:r>
            <a:r>
              <a:rPr lang="zh-CN" altLang="zh-CN" dirty="0"/>
              <a:t>，</a:t>
            </a:r>
            <a:r>
              <a:rPr lang="en-US" altLang="zh-CN" dirty="0"/>
              <a:t>latitude</a:t>
            </a:r>
            <a:r>
              <a:rPr lang="zh-CN" altLang="zh-CN" dirty="0"/>
              <a:t>，</a:t>
            </a:r>
            <a:r>
              <a:rPr lang="en-US" altLang="zh-CN" dirty="0"/>
              <a:t>country</a:t>
            </a:r>
            <a:r>
              <a:rPr lang="zh-CN" altLang="zh-CN" dirty="0"/>
              <a:t>，</a:t>
            </a:r>
            <a:r>
              <a:rPr lang="en-US" altLang="zh-CN" dirty="0" err="1"/>
              <a:t>provstate</a:t>
            </a:r>
            <a:r>
              <a:rPr lang="zh-CN" altLang="zh-CN" dirty="0"/>
              <a:t>），有一个为时间属性（</a:t>
            </a:r>
            <a:r>
              <a:rPr lang="en-US" altLang="zh-CN" dirty="0" err="1"/>
              <a:t>iyear</a:t>
            </a:r>
            <a:r>
              <a:rPr lang="zh-CN" altLang="zh-CN" dirty="0"/>
              <a:t>）。因此，我们认为</a:t>
            </a:r>
            <a:r>
              <a:rPr lang="zh-CN" altLang="zh-CN" b="1" dirty="0">
                <a:solidFill>
                  <a:srgbClr val="FF0000"/>
                </a:solidFill>
              </a:rPr>
              <a:t>反恐工作重点还是需要因地制宜，根据各个地区不同的恐怖组织袭击特点制定相应的反恐计划。</a:t>
            </a:r>
            <a:endParaRPr lang="zh-CN" altLang="zh-CN" dirty="0">
              <a:solidFill>
                <a:srgbClr val="FF0000"/>
              </a:solidFill>
            </a:endParaRPr>
          </a:p>
          <a:p>
            <a:r>
              <a:rPr lang="en-US" altLang="zh-CN" b="1" dirty="0"/>
              <a:t> </a:t>
            </a:r>
            <a:endParaRPr lang="zh-CN" altLang="zh-CN" dirty="0"/>
          </a:p>
          <a:p>
            <a:r>
              <a:rPr lang="zh-CN" altLang="zh-CN" b="1" dirty="0"/>
              <a:t>说明：</a:t>
            </a:r>
            <a:r>
              <a:rPr lang="zh-CN" altLang="zh-CN" dirty="0"/>
              <a:t>剩下四个决策树的混淆矩阵、</a:t>
            </a:r>
            <a:r>
              <a:rPr lang="en-US" altLang="zh-CN" dirty="0"/>
              <a:t>ROC</a:t>
            </a:r>
            <a:r>
              <a:rPr lang="zh-CN" altLang="zh-CN" dirty="0"/>
              <a:t>曲线和</a:t>
            </a:r>
            <a:r>
              <a:rPr lang="en-US" altLang="zh-CN" dirty="0"/>
              <a:t>AUC</a:t>
            </a:r>
            <a:r>
              <a:rPr lang="zh-CN" altLang="zh-CN" dirty="0"/>
              <a:t>值和单一</a:t>
            </a:r>
            <a:r>
              <a:rPr lang="en-US" altLang="zh-CN" dirty="0"/>
              <a:t>CART</a:t>
            </a:r>
            <a:r>
              <a:rPr lang="zh-CN" altLang="zh-CN" dirty="0"/>
              <a:t>决策树差异不大，因此不做展示，只比较具体的数字指标的差异</a:t>
            </a:r>
          </a:p>
          <a:p>
            <a:endParaRPr lang="zh-CN" altLang="zh-CN" dirty="0"/>
          </a:p>
        </p:txBody>
      </p:sp>
      <p:pic>
        <p:nvPicPr>
          <p:cNvPr id="6" name="图片 5" descr="图片包含 游戏机&#10;&#10;描述已自动生成">
            <a:extLst>
              <a:ext uri="{FF2B5EF4-FFF2-40B4-BE49-F238E27FC236}">
                <a16:creationId xmlns:a16="http://schemas.microsoft.com/office/drawing/2014/main" id="{98BDB242-A763-4D51-8519-95C2E3119359}"/>
              </a:ext>
            </a:extLst>
          </p:cNvPr>
          <p:cNvPicPr/>
          <p:nvPr/>
        </p:nvPicPr>
        <p:blipFill>
          <a:blip r:embed="rId3">
            <a:extLst>
              <a:ext uri="{28A0092B-C50C-407E-A947-70E740481C1C}">
                <a14:useLocalDpi xmlns:a14="http://schemas.microsoft.com/office/drawing/2010/main" val="0"/>
              </a:ext>
            </a:extLst>
          </a:blip>
          <a:stretch>
            <a:fillRect/>
          </a:stretch>
        </p:blipFill>
        <p:spPr>
          <a:xfrm>
            <a:off x="5574970" y="1024947"/>
            <a:ext cx="7132134" cy="4627514"/>
          </a:xfrm>
          <a:prstGeom prst="rect">
            <a:avLst/>
          </a:prstGeom>
        </p:spPr>
      </p:pic>
      <p:sp>
        <p:nvSpPr>
          <p:cNvPr id="8" name="TextBox 1">
            <a:extLst>
              <a:ext uri="{FF2B5EF4-FFF2-40B4-BE49-F238E27FC236}">
                <a16:creationId xmlns:a16="http://schemas.microsoft.com/office/drawing/2014/main" id="{93F6819F-2B0D-4EC4-9FB7-DE444361D9A7}"/>
              </a:ext>
            </a:extLst>
          </p:cNvPr>
          <p:cNvSpPr txBox="1"/>
          <p:nvPr/>
        </p:nvSpPr>
        <p:spPr>
          <a:xfrm>
            <a:off x="618243" y="734771"/>
            <a:ext cx="2093358" cy="315343"/>
          </a:xfrm>
          <a:prstGeom prst="rect">
            <a:avLst/>
          </a:prstGeom>
          <a:noFill/>
        </p:spPr>
        <p:txBody>
          <a:bodyPr wrap="square" lIns="0" tIns="0" rIns="0" rtlCol="0">
            <a:spAutoFit/>
          </a:bodyPr>
          <a:lstStyle/>
          <a:p>
            <a:pPr>
              <a:lnSpc>
                <a:spcPts val="2300"/>
              </a:lnSpc>
            </a:pPr>
            <a:r>
              <a:rPr lang="en-US" altLang="zh-CN" sz="1400" dirty="0">
                <a:solidFill>
                  <a:srgbClr val="063D54"/>
                </a:solidFill>
                <a:cs typeface="+mn-ea"/>
              </a:rPr>
              <a:t>CART decision tree</a:t>
            </a:r>
          </a:p>
        </p:txBody>
      </p:sp>
    </p:spTree>
    <p:extLst>
      <p:ext uri="{BB962C8B-B14F-4D97-AF65-F5344CB8AC3E}">
        <p14:creationId xmlns:p14="http://schemas.microsoft.com/office/powerpoint/2010/main" val="3572360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right)">
                                      <p:cBhvr>
                                        <p:cTn id="8" dur="500"/>
                                        <p:tgtEl>
                                          <p:spTgt spid="51"/>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ppt_x</p:attrName>
                                        </p:attrNameLst>
                                      </p:cBhvr>
                                      <p:tavLst>
                                        <p:tav tm="0">
                                          <p:val>
                                            <p:strVal val="#ppt_x-#ppt_w*1.125000"/>
                                          </p:val>
                                        </p:tav>
                                        <p:tav tm="100000">
                                          <p:val>
                                            <p:strVal val="#ppt_x"/>
                                          </p:val>
                                        </p:tav>
                                      </p:tavLst>
                                    </p:anim>
                                    <p:animEffect transition="in" filter="wipe(righ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PA_矩形 2">
            <a:extLst>
              <a:ext uri="{FF2B5EF4-FFF2-40B4-BE49-F238E27FC236}">
                <a16:creationId xmlns:a16="http://schemas.microsoft.com/office/drawing/2014/main" id="{DE7714CF-4288-4227-BA0F-A241C26A7CF5}"/>
              </a:ext>
            </a:extLst>
          </p:cNvPr>
          <p:cNvSpPr/>
          <p:nvPr>
            <p:custDataLst>
              <p:tags r:id="rId2"/>
            </p:custDataLst>
          </p:nvPr>
        </p:nvSpPr>
        <p:spPr>
          <a:xfrm>
            <a:off x="1524001" y="2711450"/>
            <a:ext cx="1573213" cy="15367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altLang="zh-CN" sz="6000" dirty="0">
                <a:solidFill>
                  <a:srgbClr val="FCFCFC"/>
                </a:solidFill>
                <a:latin typeface="Gungsuh" panose="02030600000101010101" pitchFamily="18" charset="-127"/>
              </a:rPr>
              <a:t>01</a:t>
            </a:r>
            <a:endParaRPr lang="zh-CN" altLang="en-US" sz="6000" dirty="0">
              <a:solidFill>
                <a:srgbClr val="FCFCFC"/>
              </a:solidFill>
              <a:latin typeface="Gungsuh" panose="02030600000101010101" pitchFamily="18" charset="-127"/>
            </a:endParaRPr>
          </a:p>
        </p:txBody>
      </p:sp>
      <p:sp>
        <p:nvSpPr>
          <p:cNvPr id="4" name="PA_文本框 3">
            <a:extLst>
              <a:ext uri="{FF2B5EF4-FFF2-40B4-BE49-F238E27FC236}">
                <a16:creationId xmlns:a16="http://schemas.microsoft.com/office/drawing/2014/main" id="{92CF3A66-E572-4B18-A5C8-065820B5702B}"/>
              </a:ext>
            </a:extLst>
          </p:cNvPr>
          <p:cNvSpPr txBox="1"/>
          <p:nvPr>
            <p:custDataLst>
              <p:tags r:id="rId3"/>
            </p:custDataLst>
          </p:nvPr>
        </p:nvSpPr>
        <p:spPr>
          <a:xfrm>
            <a:off x="1460501" y="2727325"/>
            <a:ext cx="1636713" cy="400050"/>
          </a:xfrm>
          <a:prstGeom prst="rect">
            <a:avLst/>
          </a:prstGeom>
          <a:noFill/>
        </p:spPr>
        <p:txBody>
          <a:bodyPr lIns="0" rIns="0"/>
          <a:lstStyle/>
          <a:p>
            <a:pPr algn="r">
              <a:defRPr/>
            </a:pPr>
            <a:r>
              <a:rPr lang="en-US" altLang="zh-CN" sz="2000" spc="500" dirty="0">
                <a:solidFill>
                  <a:srgbClr val="FCFCFC"/>
                </a:solidFill>
                <a:latin typeface="Gungsuh" panose="02030600000101010101" pitchFamily="18" charset="-127"/>
              </a:rPr>
              <a:t>PART</a:t>
            </a:r>
            <a:endParaRPr lang="zh-CN" altLang="en-US" sz="2000" spc="500" dirty="0">
              <a:solidFill>
                <a:srgbClr val="FCFCFC"/>
              </a:solidFill>
              <a:latin typeface="Gungsuh" panose="02030600000101010101" pitchFamily="18" charset="-127"/>
            </a:endParaRPr>
          </a:p>
        </p:txBody>
      </p:sp>
      <p:sp>
        <p:nvSpPr>
          <p:cNvPr id="5" name="PA_文本框 4">
            <a:extLst>
              <a:ext uri="{FF2B5EF4-FFF2-40B4-BE49-F238E27FC236}">
                <a16:creationId xmlns:a16="http://schemas.microsoft.com/office/drawing/2014/main" id="{B1ACFA47-5D0F-4092-9710-34F09863DC97}"/>
              </a:ext>
            </a:extLst>
          </p:cNvPr>
          <p:cNvSpPr txBox="1"/>
          <p:nvPr>
            <p:custDataLst>
              <p:tags r:id="rId4"/>
            </p:custDataLst>
          </p:nvPr>
        </p:nvSpPr>
        <p:spPr>
          <a:xfrm>
            <a:off x="3097214" y="2979738"/>
            <a:ext cx="7570787" cy="1136650"/>
          </a:xfrm>
          <a:prstGeom prst="rect">
            <a:avLst/>
          </a:prstGeom>
          <a:noFill/>
        </p:spPr>
        <p:txBody>
          <a:bodyPr rIns="360000">
            <a:normAutofit/>
          </a:bodyPr>
          <a:lstStyle/>
          <a:p>
            <a:pPr algn="r">
              <a:defRPr/>
            </a:pPr>
            <a:r>
              <a:rPr lang="zh-CN" altLang="en-US" sz="4800" dirty="0">
                <a:solidFill>
                  <a:schemeClr val="accent1">
                    <a:lumMod val="75000"/>
                  </a:schemeClr>
                </a:solidFill>
              </a:rPr>
              <a:t>数据预处理</a:t>
            </a:r>
          </a:p>
        </p:txBody>
      </p:sp>
      <p:cxnSp>
        <p:nvCxnSpPr>
          <p:cNvPr id="10" name="PA_直接连接符 9">
            <a:extLst>
              <a:ext uri="{FF2B5EF4-FFF2-40B4-BE49-F238E27FC236}">
                <a16:creationId xmlns:a16="http://schemas.microsoft.com/office/drawing/2014/main" id="{561E68A9-2C5E-454D-BB49-D6BFF6B5B250}"/>
              </a:ext>
            </a:extLst>
          </p:cNvPr>
          <p:cNvCxnSpPr>
            <a:cxnSpLocks/>
          </p:cNvCxnSpPr>
          <p:nvPr>
            <p:custDataLst>
              <p:tags r:id="rId5"/>
            </p:custDataLst>
          </p:nvPr>
        </p:nvCxnSpPr>
        <p:spPr>
          <a:xfrm>
            <a:off x="3483429" y="3848100"/>
            <a:ext cx="7184571"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092994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22" presetClass="entr" presetSubtype="8"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p:bldP spid="5" grpId="0"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75B78282-6367-0C4E-A25F-0C6F930D39FB}"/>
              </a:ext>
            </a:extLst>
          </p:cNvPr>
          <p:cNvSpPr>
            <a:spLocks noChangeArrowheads="1"/>
          </p:cNvSpPr>
          <p:nvPr/>
        </p:nvSpPr>
        <p:spPr bwMode="auto">
          <a:xfrm>
            <a:off x="450110" y="1535933"/>
            <a:ext cx="4997302" cy="3370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zh-CN" altLang="zh-CN" sz="2400" b="0" i="0" u="none" strike="noStrike" cap="none" normalizeH="0" baseline="0" dirty="0">
                <a:ln>
                  <a:noFill/>
                </a:ln>
                <a:solidFill>
                  <a:schemeClr val="tx1"/>
                </a:solidFill>
                <a:effectLst/>
                <a:latin typeface="Arial Unicode MS" panose="020B0604020202020204" pitchFamily="34" charset="-128"/>
                <a:cs typeface="宋体" panose="02010600030101010101" pitchFamily="2" charset="-122"/>
              </a:rPr>
              <a:t>由于默认的Adaboost决策树使用的弱分类器为树桩，即只有一层的CART决策树。但应用于目前的多分类问题上，树桩的分准率很低，达不到弱分类器准确率要高于50%的要求。故我们尝试着自建弱CART分类器，采取随机选取特征进行划分，同时限制每个弱决策器使用的最大特征数来建立弱决策器</a:t>
            </a:r>
            <a:r>
              <a:rPr kumimoji="0" lang="zh-CN" altLang="zh-CN" sz="1600" b="0" i="0" u="none" strike="noStrike" cap="none" normalizeH="0" baseline="0" dirty="0">
                <a:ln>
                  <a:noFill/>
                </a:ln>
                <a:solidFill>
                  <a:schemeClr val="tx1"/>
                </a:solidFill>
                <a:effectLst/>
              </a:rPr>
              <a:t> </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pic>
        <p:nvPicPr>
          <p:cNvPr id="8" name="图片 7" descr="图片包含 文字, 游戏机, 电脑, 桌子&#10;&#10;描述已自动生成">
            <a:extLst>
              <a:ext uri="{FF2B5EF4-FFF2-40B4-BE49-F238E27FC236}">
                <a16:creationId xmlns:a16="http://schemas.microsoft.com/office/drawing/2014/main" id="{3A8432DD-1786-FA49-82CF-B1716C12E693}"/>
              </a:ext>
            </a:extLst>
          </p:cNvPr>
          <p:cNvPicPr/>
          <p:nvPr/>
        </p:nvPicPr>
        <p:blipFill>
          <a:blip r:embed="rId2">
            <a:extLst>
              <a:ext uri="{28A0092B-C50C-407E-A947-70E740481C1C}">
                <a14:useLocalDpi xmlns:a14="http://schemas.microsoft.com/office/drawing/2010/main" val="0"/>
              </a:ext>
            </a:extLst>
          </a:blip>
          <a:stretch>
            <a:fillRect/>
          </a:stretch>
        </p:blipFill>
        <p:spPr>
          <a:xfrm>
            <a:off x="5543107" y="1025283"/>
            <a:ext cx="6375992" cy="4391451"/>
          </a:xfrm>
          <a:prstGeom prst="rect">
            <a:avLst/>
          </a:prstGeom>
        </p:spPr>
      </p:pic>
      <p:sp>
        <p:nvSpPr>
          <p:cNvPr id="12" name="Rectangle 4">
            <a:extLst>
              <a:ext uri="{FF2B5EF4-FFF2-40B4-BE49-F238E27FC236}">
                <a16:creationId xmlns:a16="http://schemas.microsoft.com/office/drawing/2014/main" id="{1FD1AA6D-B56A-214E-A60E-B5E4CD941BDF}"/>
              </a:ext>
            </a:extLst>
          </p:cNvPr>
          <p:cNvSpPr>
            <a:spLocks noChangeArrowheads="1"/>
          </p:cNvSpPr>
          <p:nvPr/>
        </p:nvSpPr>
        <p:spPr bwMode="auto">
          <a:xfrm>
            <a:off x="6096000" y="5262731"/>
            <a:ext cx="4880344"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Arial Unicode MS" panose="020B0604020202020204" pitchFamily="34" charset="-128"/>
                <a:cs typeface="宋体" panose="02010600030101010101" pitchFamily="2" charset="-122"/>
              </a:rPr>
              <a:t>可以观察到，当max_features为10时，各项指标就渐渐平稳了。简单的分类器比复杂的分类器更不容易产生过拟合，因此我们选择max_features=10作为最优参数</a:t>
            </a:r>
            <a:r>
              <a:rPr kumimoji="0" lang="zh-CN" altLang="zh-CN" sz="1400" b="0" i="0" u="none" strike="noStrike" cap="none" normalizeH="0" baseline="0" dirty="0">
                <a:ln>
                  <a:noFill/>
                </a:ln>
                <a:solidFill>
                  <a:schemeClr val="tx1"/>
                </a:solidFill>
                <a:effectLst/>
              </a:rPr>
              <a:t> </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
        <p:nvSpPr>
          <p:cNvPr id="13" name="TextBox 1">
            <a:extLst>
              <a:ext uri="{FF2B5EF4-FFF2-40B4-BE49-F238E27FC236}">
                <a16:creationId xmlns:a16="http://schemas.microsoft.com/office/drawing/2014/main" id="{E5B0CA61-454A-4EF9-9082-D74BC4A58DAC}"/>
              </a:ext>
            </a:extLst>
          </p:cNvPr>
          <p:cNvSpPr txBox="1"/>
          <p:nvPr/>
        </p:nvSpPr>
        <p:spPr>
          <a:xfrm>
            <a:off x="618243" y="328481"/>
            <a:ext cx="3287760"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2.2 </a:t>
            </a:r>
            <a:r>
              <a:rPr lang="en-US" altLang="zh-CN" sz="2400" dirty="0"/>
              <a:t>AdaBoost</a:t>
            </a:r>
            <a:r>
              <a:rPr lang="zh-CN" altLang="en-US" sz="2400" dirty="0"/>
              <a:t>集成决策树</a:t>
            </a:r>
            <a:endParaRPr lang="en-US" altLang="zh-CN" sz="2400" dirty="0">
              <a:solidFill>
                <a:srgbClr val="063D54"/>
              </a:solidFill>
              <a:cs typeface="+mn-ea"/>
              <a:sym typeface="+mn-lt"/>
            </a:endParaRPr>
          </a:p>
        </p:txBody>
      </p:sp>
      <p:sp>
        <p:nvSpPr>
          <p:cNvPr id="15" name="TextBox 1">
            <a:extLst>
              <a:ext uri="{FF2B5EF4-FFF2-40B4-BE49-F238E27FC236}">
                <a16:creationId xmlns:a16="http://schemas.microsoft.com/office/drawing/2014/main" id="{8A94DB06-3576-457D-81DE-1ABF153F37ED}"/>
              </a:ext>
            </a:extLst>
          </p:cNvPr>
          <p:cNvSpPr txBox="1"/>
          <p:nvPr/>
        </p:nvSpPr>
        <p:spPr>
          <a:xfrm>
            <a:off x="618243" y="734771"/>
            <a:ext cx="2093358" cy="315343"/>
          </a:xfrm>
          <a:prstGeom prst="rect">
            <a:avLst/>
          </a:prstGeom>
          <a:noFill/>
        </p:spPr>
        <p:txBody>
          <a:bodyPr wrap="square" lIns="0" tIns="0" rIns="0" rtlCol="0">
            <a:spAutoFit/>
          </a:bodyPr>
          <a:lstStyle/>
          <a:p>
            <a:pPr>
              <a:lnSpc>
                <a:spcPts val="2300"/>
              </a:lnSpc>
            </a:pPr>
            <a:r>
              <a:rPr lang="en-US" altLang="zh-CN" sz="1400" dirty="0">
                <a:solidFill>
                  <a:srgbClr val="063D54"/>
                </a:solidFill>
                <a:cs typeface="+mn-ea"/>
              </a:rPr>
              <a:t>AdaBoost decision tree</a:t>
            </a:r>
          </a:p>
        </p:txBody>
      </p:sp>
      <p:sp>
        <p:nvSpPr>
          <p:cNvPr id="2" name="矩形 1">
            <a:extLst>
              <a:ext uri="{FF2B5EF4-FFF2-40B4-BE49-F238E27FC236}">
                <a16:creationId xmlns:a16="http://schemas.microsoft.com/office/drawing/2014/main" id="{6E3BE09C-D1F2-41BD-983A-EA272332C676}"/>
              </a:ext>
            </a:extLst>
          </p:cNvPr>
          <p:cNvSpPr/>
          <p:nvPr/>
        </p:nvSpPr>
        <p:spPr>
          <a:xfrm>
            <a:off x="8772939" y="2756453"/>
            <a:ext cx="185531" cy="2489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1773101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right)">
                                      <p:cBhvr>
                                        <p:cTn id="8" dur="500"/>
                                        <p:tgtEl>
                                          <p:spTgt spid="13"/>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p:tgtEl>
                                          <p:spTgt spid="15"/>
                                        </p:tgtEl>
                                        <p:attrNameLst>
                                          <p:attrName>ppt_x</p:attrName>
                                        </p:attrNameLst>
                                      </p:cBhvr>
                                      <p:tavLst>
                                        <p:tav tm="0">
                                          <p:val>
                                            <p:strVal val="#ppt_x-#ppt_w*1.125000"/>
                                          </p:val>
                                        </p:tav>
                                        <p:tav tm="100000">
                                          <p:val>
                                            <p:strVal val="#ppt_x"/>
                                          </p:val>
                                        </p:tav>
                                      </p:tavLst>
                                    </p:anim>
                                    <p:animEffect transition="in" filter="wipe(righ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手机屏幕截图&#10;&#10;描述已自动生成">
            <a:extLst>
              <a:ext uri="{FF2B5EF4-FFF2-40B4-BE49-F238E27FC236}">
                <a16:creationId xmlns:a16="http://schemas.microsoft.com/office/drawing/2014/main" id="{B35A9D5B-4EED-8C4E-963C-7B2CAFE12E1C}"/>
              </a:ext>
            </a:extLst>
          </p:cNvPr>
          <p:cNvPicPr/>
          <p:nvPr/>
        </p:nvPicPr>
        <p:blipFill>
          <a:blip r:embed="rId2"/>
          <a:stretch>
            <a:fillRect/>
          </a:stretch>
        </p:blipFill>
        <p:spPr>
          <a:xfrm>
            <a:off x="1438054" y="2816888"/>
            <a:ext cx="4076700" cy="1054100"/>
          </a:xfrm>
          <a:prstGeom prst="rect">
            <a:avLst/>
          </a:prstGeom>
        </p:spPr>
      </p:pic>
      <p:sp>
        <p:nvSpPr>
          <p:cNvPr id="5" name="Rectangle 1">
            <a:extLst>
              <a:ext uri="{FF2B5EF4-FFF2-40B4-BE49-F238E27FC236}">
                <a16:creationId xmlns:a16="http://schemas.microsoft.com/office/drawing/2014/main" id="{838FBEEB-9B5F-C247-8770-3C5496FAE0EF}"/>
              </a:ext>
            </a:extLst>
          </p:cNvPr>
          <p:cNvSpPr>
            <a:spLocks noChangeArrowheads="1"/>
          </p:cNvSpPr>
          <p:nvPr/>
        </p:nvSpPr>
        <p:spPr bwMode="auto">
          <a:xfrm>
            <a:off x="6602819" y="1474196"/>
            <a:ext cx="3636335"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Arial Unicode MS" panose="020B0604020202020204" pitchFamily="34" charset="-128"/>
                <a:cs typeface="宋体" panose="02010600030101010101" pitchFamily="2" charset="-122"/>
              </a:rPr>
              <a:t>        </a:t>
            </a:r>
            <a:r>
              <a:rPr kumimoji="0" lang="zh-CN" altLang="zh-CN" sz="2400" b="0" i="0" u="none" strike="noStrike" cap="none" normalizeH="0" baseline="0" dirty="0">
                <a:ln>
                  <a:noFill/>
                </a:ln>
                <a:solidFill>
                  <a:schemeClr val="tx1"/>
                </a:solidFill>
                <a:effectLst/>
                <a:latin typeface="Arial Unicode MS" panose="020B0604020202020204" pitchFamily="34" charset="-128"/>
                <a:cs typeface="宋体" panose="02010600030101010101" pitchFamily="2" charset="-122"/>
              </a:rPr>
              <a:t>相比于单一CART决策树，第一、二、三嫌疑人分准率均有较大的提高，其中第三嫌疑人分准率已接近100%，说明嫌疑人为该分类器分出的前三个中之一的可能性近乎100%，对于侦破案件时确定可能的嫌疑人有很大帮助。</a:t>
            </a:r>
            <a:r>
              <a:rPr kumimoji="0" lang="zh-CN" altLang="zh-CN" sz="1600" b="0" i="0" u="none" strike="noStrike" cap="none" normalizeH="0" baseline="0" dirty="0">
                <a:ln>
                  <a:noFill/>
                </a:ln>
                <a:solidFill>
                  <a:schemeClr val="tx1"/>
                </a:solidFill>
                <a:effectLst/>
              </a:rPr>
              <a:t> </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sp>
        <p:nvSpPr>
          <p:cNvPr id="6" name="TextBox 1">
            <a:extLst>
              <a:ext uri="{FF2B5EF4-FFF2-40B4-BE49-F238E27FC236}">
                <a16:creationId xmlns:a16="http://schemas.microsoft.com/office/drawing/2014/main" id="{622D46A7-AE17-443A-A6D6-083C989C1552}"/>
              </a:ext>
            </a:extLst>
          </p:cNvPr>
          <p:cNvSpPr txBox="1"/>
          <p:nvPr/>
        </p:nvSpPr>
        <p:spPr>
          <a:xfrm>
            <a:off x="618243" y="328481"/>
            <a:ext cx="3287760"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2.2 </a:t>
            </a:r>
            <a:r>
              <a:rPr lang="en-US" altLang="zh-CN" sz="2400" dirty="0"/>
              <a:t>AdaBoost</a:t>
            </a:r>
            <a:r>
              <a:rPr lang="zh-CN" altLang="en-US" sz="2400" dirty="0"/>
              <a:t>集成决策树</a:t>
            </a:r>
            <a:endParaRPr lang="en-US" altLang="zh-CN" sz="2400" dirty="0">
              <a:solidFill>
                <a:srgbClr val="063D54"/>
              </a:solidFill>
              <a:cs typeface="+mn-ea"/>
              <a:sym typeface="+mn-lt"/>
            </a:endParaRPr>
          </a:p>
        </p:txBody>
      </p:sp>
      <p:sp>
        <p:nvSpPr>
          <p:cNvPr id="9" name="TextBox 1">
            <a:extLst>
              <a:ext uri="{FF2B5EF4-FFF2-40B4-BE49-F238E27FC236}">
                <a16:creationId xmlns:a16="http://schemas.microsoft.com/office/drawing/2014/main" id="{0986F974-6AE3-48F5-8BDB-CA9AF57C6860}"/>
              </a:ext>
            </a:extLst>
          </p:cNvPr>
          <p:cNvSpPr txBox="1"/>
          <p:nvPr/>
        </p:nvSpPr>
        <p:spPr>
          <a:xfrm>
            <a:off x="618243" y="734771"/>
            <a:ext cx="2093358" cy="315343"/>
          </a:xfrm>
          <a:prstGeom prst="rect">
            <a:avLst/>
          </a:prstGeom>
          <a:noFill/>
        </p:spPr>
        <p:txBody>
          <a:bodyPr wrap="square" lIns="0" tIns="0" rIns="0" rtlCol="0">
            <a:spAutoFit/>
          </a:bodyPr>
          <a:lstStyle/>
          <a:p>
            <a:pPr>
              <a:lnSpc>
                <a:spcPts val="2300"/>
              </a:lnSpc>
            </a:pPr>
            <a:r>
              <a:rPr lang="en-US" altLang="zh-CN" sz="1400" dirty="0">
                <a:solidFill>
                  <a:srgbClr val="063D54"/>
                </a:solidFill>
                <a:cs typeface="+mn-ea"/>
              </a:rPr>
              <a:t>AdaBoost decision tree</a:t>
            </a:r>
          </a:p>
        </p:txBody>
      </p:sp>
    </p:spTree>
    <p:extLst>
      <p:ext uri="{BB962C8B-B14F-4D97-AF65-F5344CB8AC3E}">
        <p14:creationId xmlns:p14="http://schemas.microsoft.com/office/powerpoint/2010/main" val="205033974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righ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游戏机&#10;&#10;描述已自动生成">
            <a:extLst>
              <a:ext uri="{FF2B5EF4-FFF2-40B4-BE49-F238E27FC236}">
                <a16:creationId xmlns:a16="http://schemas.microsoft.com/office/drawing/2014/main" id="{B9DDCFAB-E9A1-044D-81CF-A8125E4D509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080101" y="217170"/>
            <a:ext cx="3091815" cy="6423660"/>
          </a:xfrm>
          <a:prstGeom prst="rect">
            <a:avLst/>
          </a:prstGeom>
        </p:spPr>
      </p:pic>
      <p:sp>
        <p:nvSpPr>
          <p:cNvPr id="5" name="Rectangle 1">
            <a:extLst>
              <a:ext uri="{FF2B5EF4-FFF2-40B4-BE49-F238E27FC236}">
                <a16:creationId xmlns:a16="http://schemas.microsoft.com/office/drawing/2014/main" id="{14CCB1AB-7D2A-A444-B564-B03DE696E83E}"/>
              </a:ext>
            </a:extLst>
          </p:cNvPr>
          <p:cNvSpPr>
            <a:spLocks noChangeArrowheads="1"/>
          </p:cNvSpPr>
          <p:nvPr/>
        </p:nvSpPr>
        <p:spPr bwMode="auto">
          <a:xfrm>
            <a:off x="1672856" y="1654674"/>
            <a:ext cx="4423144" cy="466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FF0000"/>
                </a:solidFill>
                <a:effectLst/>
                <a:latin typeface="Arial Unicode MS" panose="020B0604020202020204" pitchFamily="34" charset="-128"/>
                <a:cs typeface="宋体" panose="02010600030101010101" pitchFamily="2" charset="-122"/>
              </a:rPr>
              <a:t>1、</a:t>
            </a:r>
            <a:r>
              <a:rPr kumimoji="0" lang="zh-CN" altLang="zh-CN" sz="2000" b="0" i="0" u="none" strike="noStrike" cap="none" normalizeH="0" baseline="0" dirty="0">
                <a:ln>
                  <a:noFill/>
                </a:ln>
                <a:solidFill>
                  <a:schemeClr val="tx1"/>
                </a:solidFill>
                <a:effectLst/>
                <a:latin typeface="Arial Unicode MS" panose="020B0604020202020204" pitchFamily="34" charset="-128"/>
                <a:cs typeface="宋体" panose="02010600030101010101" pitchFamily="2" charset="-122"/>
              </a:rPr>
              <a:t>大多数类别的precision均得到了提高，有所降低的类别的准确率也都仍然高于0.9。</a:t>
            </a:r>
            <a:endParaRPr kumimoji="0" lang="en-US" altLang="zh-CN" sz="2000" b="0" i="0" u="none" strike="noStrike" cap="none" normalizeH="0" baseline="0" dirty="0">
              <a:ln>
                <a:noFill/>
              </a:ln>
              <a:solidFill>
                <a:schemeClr val="tx1"/>
              </a:solidFill>
              <a:effectLst/>
              <a:latin typeface="Arial Unicode MS" panose="020B0604020202020204" pitchFamily="34" charset="-128"/>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a:ln>
                <a:noFill/>
              </a:ln>
              <a:solidFill>
                <a:schemeClr val="tx1"/>
              </a:solidFill>
              <a:effectLst/>
              <a:latin typeface="Arial Unicode MS" panose="020B0604020202020204" pitchFamily="34" charset="-128"/>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FF0000"/>
                </a:solidFill>
                <a:effectLst/>
                <a:latin typeface="Arial Unicode MS" panose="020B0604020202020204" pitchFamily="34" charset="-128"/>
                <a:cs typeface="宋体" panose="02010600030101010101" pitchFamily="2" charset="-122"/>
              </a:rPr>
              <a:t>2、</a:t>
            </a:r>
            <a:r>
              <a:rPr kumimoji="0" lang="zh-CN" altLang="zh-CN" sz="2000" b="0" i="0" u="none" strike="noStrike" cap="none" normalizeH="0" baseline="0" dirty="0">
                <a:ln>
                  <a:noFill/>
                </a:ln>
                <a:solidFill>
                  <a:schemeClr val="tx1"/>
                </a:solidFill>
                <a:effectLst/>
                <a:latin typeface="Arial Unicode MS" panose="020B0604020202020204" pitchFamily="34" charset="-128"/>
                <a:cs typeface="宋体" panose="02010600030101010101" pitchFamily="2" charset="-122"/>
              </a:rPr>
              <a:t>理论上precision提高，recall就会相应降低，但Adaboost总体和过半数类都同时提高了准确率和召回率</a:t>
            </a:r>
            <a:endParaRPr kumimoji="0" lang="en-US" altLang="zh-CN" sz="2000" b="0" i="0" u="none" strike="noStrike" cap="none" normalizeH="0" baseline="0" dirty="0">
              <a:ln>
                <a:noFill/>
              </a:ln>
              <a:solidFill>
                <a:schemeClr val="tx1"/>
              </a:solidFill>
              <a:effectLst/>
              <a:latin typeface="Arial Unicode MS" panose="020B0604020202020204" pitchFamily="34" charset="-128"/>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a:ln>
                <a:noFill/>
              </a:ln>
              <a:solidFill>
                <a:schemeClr val="tx1"/>
              </a:solidFill>
              <a:effectLst/>
              <a:latin typeface="Arial Unicode MS" panose="020B0604020202020204" pitchFamily="34" charset="-128"/>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FF0000"/>
                </a:solidFill>
                <a:effectLst/>
                <a:latin typeface="Arial Unicode MS" panose="020B0604020202020204" pitchFamily="34" charset="-128"/>
                <a:cs typeface="宋体" panose="02010600030101010101" pitchFamily="2" charset="-122"/>
              </a:rPr>
              <a:t>3、</a:t>
            </a:r>
            <a:r>
              <a:rPr kumimoji="0" lang="zh-CN" altLang="zh-CN" sz="2000" b="0" i="0" u="none" strike="noStrike" cap="none" normalizeH="0" baseline="0" dirty="0">
                <a:ln>
                  <a:noFill/>
                </a:ln>
                <a:solidFill>
                  <a:schemeClr val="tx1"/>
                </a:solidFill>
                <a:effectLst/>
                <a:latin typeface="Arial Unicode MS" panose="020B0604020202020204" pitchFamily="34" charset="-128"/>
                <a:cs typeface="宋体" panose="02010600030101010101" pitchFamily="2" charset="-122"/>
              </a:rPr>
              <a:t>相应的大多数类的f1分数也有所提高</a:t>
            </a:r>
            <a:endParaRPr kumimoji="0" lang="en-US" altLang="zh-CN" sz="2000" b="0" i="0" u="none" strike="noStrike" cap="none" normalizeH="0" baseline="0" dirty="0">
              <a:ln>
                <a:noFill/>
              </a:ln>
              <a:solidFill>
                <a:schemeClr val="tx1"/>
              </a:solidFill>
              <a:effectLst/>
              <a:latin typeface="Arial Unicode MS" panose="020B0604020202020204" pitchFamily="34" charset="-128"/>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a:ln>
                <a:noFill/>
              </a:ln>
              <a:solidFill>
                <a:schemeClr val="tx1"/>
              </a:solidFill>
              <a:effectLst/>
              <a:latin typeface="Arial Unicode MS" panose="020B0604020202020204" pitchFamily="34" charset="-128"/>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FF0000"/>
                </a:solidFill>
                <a:effectLst/>
                <a:latin typeface="Arial Unicode MS" panose="020B0604020202020204" pitchFamily="34" charset="-128"/>
                <a:cs typeface="宋体" panose="02010600030101010101" pitchFamily="2" charset="-122"/>
              </a:rPr>
              <a:t>4、</a:t>
            </a:r>
            <a:r>
              <a:rPr kumimoji="0" lang="zh-CN" altLang="zh-CN" sz="2000" b="0" i="0" u="none" strike="noStrike" cap="none" normalizeH="0" baseline="0" dirty="0">
                <a:ln>
                  <a:noFill/>
                </a:ln>
                <a:solidFill>
                  <a:schemeClr val="tx1"/>
                </a:solidFill>
                <a:effectLst/>
                <a:latin typeface="Arial Unicode MS" panose="020B0604020202020204" pitchFamily="34" charset="-128"/>
                <a:cs typeface="宋体" panose="02010600030101010101" pitchFamily="2" charset="-122"/>
              </a:rPr>
              <a:t>总体和大多数类的geo和iba也有所改善总的来说，Adaboost集成决策树在该数据集上的效果要优于单一的CART决策树</a:t>
            </a:r>
            <a:r>
              <a:rPr kumimoji="0" lang="zh-CN" altLang="zh-CN" sz="1400" b="0" i="0" u="none" strike="noStrike" cap="none" normalizeH="0" baseline="0" dirty="0">
                <a:ln>
                  <a:noFill/>
                </a:ln>
                <a:solidFill>
                  <a:schemeClr val="tx1"/>
                </a:solidFill>
                <a:effectLst/>
              </a:rPr>
              <a:t> </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
        <p:nvSpPr>
          <p:cNvPr id="6" name="矩形 5">
            <a:extLst>
              <a:ext uri="{FF2B5EF4-FFF2-40B4-BE49-F238E27FC236}">
                <a16:creationId xmlns:a16="http://schemas.microsoft.com/office/drawing/2014/main" id="{9952F084-0A23-7349-A405-3DBF8B5EC195}"/>
              </a:ext>
            </a:extLst>
          </p:cNvPr>
          <p:cNvSpPr/>
          <p:nvPr/>
        </p:nvSpPr>
        <p:spPr>
          <a:xfrm>
            <a:off x="2141803" y="1108978"/>
            <a:ext cx="3485249" cy="461665"/>
          </a:xfrm>
          <a:prstGeom prst="rect">
            <a:avLst/>
          </a:prstGeom>
        </p:spPr>
        <p:txBody>
          <a:bodyPr wrap="none">
            <a:spAutoFit/>
          </a:bodyPr>
          <a:lstStyle/>
          <a:p>
            <a:pPr lvl="0" eaLnBrk="0" fontAlgn="base" hangingPunct="0">
              <a:spcBef>
                <a:spcPct val="0"/>
              </a:spcBef>
              <a:spcAft>
                <a:spcPct val="0"/>
              </a:spcAft>
            </a:pPr>
            <a:r>
              <a:rPr lang="zh-CN" altLang="zh-CN" sz="2400" b="1" dirty="0">
                <a:latin typeface="Arial Unicode MS" panose="020B0604020202020204" pitchFamily="34" charset="-128"/>
                <a:cs typeface="宋体" panose="02010600030101010101" pitchFamily="2" charset="-122"/>
              </a:rPr>
              <a:t>与单一CART决策树比较</a:t>
            </a:r>
            <a:endParaRPr lang="en-US" altLang="zh-CN" sz="2400" b="1" dirty="0">
              <a:latin typeface="Arial Unicode MS" panose="020B0604020202020204" pitchFamily="34" charset="-128"/>
              <a:cs typeface="宋体" panose="02010600030101010101" pitchFamily="2" charset="-122"/>
            </a:endParaRPr>
          </a:p>
        </p:txBody>
      </p:sp>
      <p:sp>
        <p:nvSpPr>
          <p:cNvPr id="7" name="TextBox 1">
            <a:extLst>
              <a:ext uri="{FF2B5EF4-FFF2-40B4-BE49-F238E27FC236}">
                <a16:creationId xmlns:a16="http://schemas.microsoft.com/office/drawing/2014/main" id="{6D33514B-8971-46A3-9180-37884E235194}"/>
              </a:ext>
            </a:extLst>
          </p:cNvPr>
          <p:cNvSpPr txBox="1"/>
          <p:nvPr/>
        </p:nvSpPr>
        <p:spPr>
          <a:xfrm>
            <a:off x="618243" y="328481"/>
            <a:ext cx="3287760"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2.2 </a:t>
            </a:r>
            <a:r>
              <a:rPr lang="en-US" altLang="zh-CN" sz="2400" dirty="0"/>
              <a:t>AdaBoost</a:t>
            </a:r>
            <a:r>
              <a:rPr lang="zh-CN" altLang="en-US" sz="2400" dirty="0"/>
              <a:t>集成决策树</a:t>
            </a:r>
            <a:endParaRPr lang="en-US" altLang="zh-CN" sz="2400" dirty="0">
              <a:solidFill>
                <a:srgbClr val="063D54"/>
              </a:solidFill>
              <a:cs typeface="+mn-ea"/>
              <a:sym typeface="+mn-lt"/>
            </a:endParaRPr>
          </a:p>
        </p:txBody>
      </p:sp>
      <p:sp>
        <p:nvSpPr>
          <p:cNvPr id="10" name="TextBox 1">
            <a:extLst>
              <a:ext uri="{FF2B5EF4-FFF2-40B4-BE49-F238E27FC236}">
                <a16:creationId xmlns:a16="http://schemas.microsoft.com/office/drawing/2014/main" id="{17F967F0-6265-4A51-8715-EBD367C8B6D8}"/>
              </a:ext>
            </a:extLst>
          </p:cNvPr>
          <p:cNvSpPr txBox="1"/>
          <p:nvPr/>
        </p:nvSpPr>
        <p:spPr>
          <a:xfrm>
            <a:off x="618243" y="734771"/>
            <a:ext cx="2093358" cy="315343"/>
          </a:xfrm>
          <a:prstGeom prst="rect">
            <a:avLst/>
          </a:prstGeom>
          <a:noFill/>
        </p:spPr>
        <p:txBody>
          <a:bodyPr wrap="square" lIns="0" tIns="0" rIns="0" rtlCol="0">
            <a:spAutoFit/>
          </a:bodyPr>
          <a:lstStyle/>
          <a:p>
            <a:pPr>
              <a:lnSpc>
                <a:spcPts val="2300"/>
              </a:lnSpc>
            </a:pPr>
            <a:r>
              <a:rPr lang="en-US" altLang="zh-CN" sz="1400" dirty="0">
                <a:solidFill>
                  <a:srgbClr val="063D54"/>
                </a:solidFill>
                <a:cs typeface="+mn-ea"/>
              </a:rPr>
              <a:t>AdaBoost decision tree</a:t>
            </a:r>
          </a:p>
        </p:txBody>
      </p:sp>
    </p:spTree>
    <p:extLst>
      <p:ext uri="{BB962C8B-B14F-4D97-AF65-F5344CB8AC3E}">
        <p14:creationId xmlns:p14="http://schemas.microsoft.com/office/powerpoint/2010/main" val="63766796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ppt_x</p:attrName>
                                        </p:attrNameLst>
                                      </p:cBhvr>
                                      <p:tavLst>
                                        <p:tav tm="0">
                                          <p:val>
                                            <p:strVal val="#ppt_x-#ppt_w*1.125000"/>
                                          </p:val>
                                        </p:tav>
                                        <p:tav tm="100000">
                                          <p:val>
                                            <p:strVal val="#ppt_x"/>
                                          </p:val>
                                        </p:tav>
                                      </p:tavLst>
                                    </p:anim>
                                    <p:animEffect transition="in" filter="wipe(righ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
            <a:extLst>
              <a:ext uri="{FF2B5EF4-FFF2-40B4-BE49-F238E27FC236}">
                <a16:creationId xmlns:a16="http://schemas.microsoft.com/office/drawing/2014/main" id="{C21737E4-AA53-4DCB-B21F-56E706A45640}"/>
              </a:ext>
            </a:extLst>
          </p:cNvPr>
          <p:cNvSpPr txBox="1"/>
          <p:nvPr/>
        </p:nvSpPr>
        <p:spPr>
          <a:xfrm>
            <a:off x="618243" y="328481"/>
            <a:ext cx="3108223"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2.3 </a:t>
            </a:r>
            <a:r>
              <a:rPr lang="en-US" altLang="zh-CN" sz="2400" dirty="0">
                <a:solidFill>
                  <a:srgbClr val="063D54"/>
                </a:solidFill>
                <a:cs typeface="+mn-ea"/>
              </a:rPr>
              <a:t>Bagging</a:t>
            </a:r>
            <a:r>
              <a:rPr lang="zh-CN" altLang="zh-CN" sz="2400" dirty="0">
                <a:solidFill>
                  <a:srgbClr val="063D54"/>
                </a:solidFill>
                <a:cs typeface="+mn-ea"/>
              </a:rPr>
              <a:t>集成决策树</a:t>
            </a:r>
            <a:endParaRPr lang="en-US" altLang="zh-CN" sz="2400" dirty="0">
              <a:solidFill>
                <a:srgbClr val="063D54"/>
              </a:solidFill>
              <a:cs typeface="+mn-ea"/>
              <a:sym typeface="+mn-lt"/>
            </a:endParaRPr>
          </a:p>
        </p:txBody>
      </p:sp>
      <p:sp>
        <p:nvSpPr>
          <p:cNvPr id="2" name="文本框 1">
            <a:extLst>
              <a:ext uri="{FF2B5EF4-FFF2-40B4-BE49-F238E27FC236}">
                <a16:creationId xmlns:a16="http://schemas.microsoft.com/office/drawing/2014/main" id="{276278A2-E6A9-4A36-9D33-F178F22EC1EF}"/>
              </a:ext>
            </a:extLst>
          </p:cNvPr>
          <p:cNvSpPr txBox="1"/>
          <p:nvPr/>
        </p:nvSpPr>
        <p:spPr>
          <a:xfrm>
            <a:off x="457626" y="2828835"/>
            <a:ext cx="5452844" cy="1200329"/>
          </a:xfrm>
          <a:prstGeom prst="rect">
            <a:avLst/>
          </a:prstGeom>
          <a:noFill/>
        </p:spPr>
        <p:txBody>
          <a:bodyPr wrap="square" rtlCol="0">
            <a:spAutoFit/>
          </a:bodyPr>
          <a:lstStyle/>
          <a:p>
            <a:r>
              <a:rPr lang="zh-CN" altLang="en-US" dirty="0"/>
              <a:t>通过对验证集进行训练，得到分类器参数如图。</a:t>
            </a:r>
            <a:endParaRPr lang="en-US" altLang="zh-CN" dirty="0"/>
          </a:p>
          <a:p>
            <a:pPr lvl="0" eaLnBrk="0" fontAlgn="base" hangingPunct="0">
              <a:spcBef>
                <a:spcPct val="0"/>
              </a:spcBef>
              <a:spcAft>
                <a:spcPct val="0"/>
              </a:spcAft>
            </a:pPr>
            <a:r>
              <a:rPr lang="zh-CN" altLang="zh-CN" dirty="0"/>
              <a:t>根据选择更简单的弱分类器原则，选取最优参数为</a:t>
            </a:r>
            <a:r>
              <a:rPr lang="en-US" altLang="zh-CN" dirty="0" err="1"/>
              <a:t>max_features</a:t>
            </a:r>
            <a:r>
              <a:rPr lang="en-US" altLang="zh-CN" dirty="0"/>
              <a:t> = 15 </a:t>
            </a:r>
            <a:r>
              <a:rPr lang="zh-CN" altLang="en-US" dirty="0"/>
              <a:t>，</a:t>
            </a:r>
            <a:r>
              <a:rPr lang="en-US" altLang="zh-CN" dirty="0" err="1"/>
              <a:t>max_samples</a:t>
            </a:r>
            <a:r>
              <a:rPr lang="en-US" altLang="zh-CN" dirty="0"/>
              <a:t> = 0.8</a:t>
            </a:r>
          </a:p>
          <a:p>
            <a:endParaRPr lang="zh-CN" altLang="en-US" dirty="0"/>
          </a:p>
        </p:txBody>
      </p:sp>
      <p:pic>
        <p:nvPicPr>
          <p:cNvPr id="3" name="图片 2">
            <a:extLst>
              <a:ext uri="{FF2B5EF4-FFF2-40B4-BE49-F238E27FC236}">
                <a16:creationId xmlns:a16="http://schemas.microsoft.com/office/drawing/2014/main" id="{4084E9D4-3884-4689-A82A-3202BE3A005F}"/>
              </a:ext>
            </a:extLst>
          </p:cNvPr>
          <p:cNvPicPr>
            <a:picLocks noChangeAspect="1"/>
          </p:cNvPicPr>
          <p:nvPr/>
        </p:nvPicPr>
        <p:blipFill>
          <a:blip r:embed="rId3"/>
          <a:stretch>
            <a:fillRect/>
          </a:stretch>
        </p:blipFill>
        <p:spPr>
          <a:xfrm>
            <a:off x="6792805" y="267524"/>
            <a:ext cx="4780952" cy="6590476"/>
          </a:xfrm>
          <a:prstGeom prst="rect">
            <a:avLst/>
          </a:prstGeom>
        </p:spPr>
      </p:pic>
      <p:sp>
        <p:nvSpPr>
          <p:cNvPr id="6" name="TextBox 1">
            <a:extLst>
              <a:ext uri="{FF2B5EF4-FFF2-40B4-BE49-F238E27FC236}">
                <a16:creationId xmlns:a16="http://schemas.microsoft.com/office/drawing/2014/main" id="{3A4A9119-57D2-448F-A9DB-BEF45833F6A5}"/>
              </a:ext>
            </a:extLst>
          </p:cNvPr>
          <p:cNvSpPr txBox="1"/>
          <p:nvPr/>
        </p:nvSpPr>
        <p:spPr>
          <a:xfrm>
            <a:off x="618243" y="734771"/>
            <a:ext cx="2093358" cy="315343"/>
          </a:xfrm>
          <a:prstGeom prst="rect">
            <a:avLst/>
          </a:prstGeom>
          <a:noFill/>
        </p:spPr>
        <p:txBody>
          <a:bodyPr wrap="square" lIns="0" tIns="0" rIns="0" rtlCol="0">
            <a:spAutoFit/>
          </a:bodyPr>
          <a:lstStyle/>
          <a:p>
            <a:pPr>
              <a:lnSpc>
                <a:spcPts val="2300"/>
              </a:lnSpc>
            </a:pPr>
            <a:r>
              <a:rPr lang="en-US" altLang="zh-CN" sz="1400" dirty="0">
                <a:solidFill>
                  <a:srgbClr val="063D54"/>
                </a:solidFill>
                <a:cs typeface="+mn-ea"/>
              </a:rPr>
              <a:t>Bagging decision tree</a:t>
            </a:r>
          </a:p>
        </p:txBody>
      </p:sp>
    </p:spTree>
    <p:extLst>
      <p:ext uri="{BB962C8B-B14F-4D97-AF65-F5344CB8AC3E}">
        <p14:creationId xmlns:p14="http://schemas.microsoft.com/office/powerpoint/2010/main" val="10742014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right)">
                                      <p:cBhvr>
                                        <p:cTn id="8" dur="500"/>
                                        <p:tgtEl>
                                          <p:spTgt spid="51"/>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
            <a:extLst>
              <a:ext uri="{FF2B5EF4-FFF2-40B4-BE49-F238E27FC236}">
                <a16:creationId xmlns:a16="http://schemas.microsoft.com/office/drawing/2014/main" id="{C21737E4-AA53-4DCB-B21F-56E706A45640}"/>
              </a:ext>
            </a:extLst>
          </p:cNvPr>
          <p:cNvSpPr txBox="1"/>
          <p:nvPr/>
        </p:nvSpPr>
        <p:spPr>
          <a:xfrm>
            <a:off x="618243" y="328481"/>
            <a:ext cx="3108223"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2.3 </a:t>
            </a:r>
            <a:r>
              <a:rPr lang="en-US" altLang="zh-CN" sz="2400" dirty="0">
                <a:solidFill>
                  <a:srgbClr val="063D54"/>
                </a:solidFill>
                <a:cs typeface="+mn-ea"/>
              </a:rPr>
              <a:t>Bagging</a:t>
            </a:r>
            <a:r>
              <a:rPr lang="zh-CN" altLang="zh-CN" sz="2400" dirty="0">
                <a:solidFill>
                  <a:srgbClr val="063D54"/>
                </a:solidFill>
                <a:cs typeface="+mn-ea"/>
              </a:rPr>
              <a:t>集成决策树</a:t>
            </a:r>
            <a:endParaRPr lang="en-US" altLang="zh-CN" sz="2400" dirty="0">
              <a:solidFill>
                <a:srgbClr val="063D54"/>
              </a:solidFill>
              <a:cs typeface="+mn-ea"/>
              <a:sym typeface="+mn-lt"/>
            </a:endParaRPr>
          </a:p>
        </p:txBody>
      </p:sp>
      <p:pic>
        <p:nvPicPr>
          <p:cNvPr id="6" name="图片 5">
            <a:extLst>
              <a:ext uri="{FF2B5EF4-FFF2-40B4-BE49-F238E27FC236}">
                <a16:creationId xmlns:a16="http://schemas.microsoft.com/office/drawing/2014/main" id="{73C61235-BA61-40B4-A071-89FBCA4FCF88}"/>
              </a:ext>
            </a:extLst>
          </p:cNvPr>
          <p:cNvPicPr/>
          <p:nvPr/>
        </p:nvPicPr>
        <p:blipFill>
          <a:blip r:embed="rId3"/>
          <a:stretch>
            <a:fillRect/>
          </a:stretch>
        </p:blipFill>
        <p:spPr>
          <a:xfrm>
            <a:off x="6716552" y="2289173"/>
            <a:ext cx="3708400" cy="825500"/>
          </a:xfrm>
          <a:prstGeom prst="rect">
            <a:avLst/>
          </a:prstGeom>
        </p:spPr>
      </p:pic>
      <p:sp>
        <p:nvSpPr>
          <p:cNvPr id="3" name="Rectangle 1">
            <a:extLst>
              <a:ext uri="{FF2B5EF4-FFF2-40B4-BE49-F238E27FC236}">
                <a16:creationId xmlns:a16="http://schemas.microsoft.com/office/drawing/2014/main" id="{34014DD0-2A74-42BC-9AC5-4BF637FF403D}"/>
              </a:ext>
            </a:extLst>
          </p:cNvPr>
          <p:cNvSpPr>
            <a:spLocks noChangeArrowheads="1"/>
          </p:cNvSpPr>
          <p:nvPr/>
        </p:nvSpPr>
        <p:spPr bwMode="auto">
          <a:xfrm>
            <a:off x="945161" y="2354956"/>
            <a:ext cx="5050171"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zh-CN" dirty="0"/>
              <a:t>相较于</a:t>
            </a:r>
            <a:r>
              <a:rPr lang="en-US" altLang="zh-CN" dirty="0" err="1"/>
              <a:t>Adaboost</a:t>
            </a:r>
            <a:r>
              <a:rPr lang="zh-CN" altLang="en-US" dirty="0"/>
              <a:t>决策树，</a:t>
            </a:r>
            <a:r>
              <a:rPr lang="en-US" altLang="zh-CN" dirty="0"/>
              <a:t>Bagging</a:t>
            </a:r>
            <a:r>
              <a:rPr lang="zh-CN" altLang="en-US" dirty="0"/>
              <a:t>决策树第一嫌疑人分准率有所上升，第二、三嫌疑人分准率相差不大 </a:t>
            </a:r>
          </a:p>
        </p:txBody>
      </p:sp>
      <p:sp>
        <p:nvSpPr>
          <p:cNvPr id="8" name="TextBox 1">
            <a:extLst>
              <a:ext uri="{FF2B5EF4-FFF2-40B4-BE49-F238E27FC236}">
                <a16:creationId xmlns:a16="http://schemas.microsoft.com/office/drawing/2014/main" id="{F805FFAE-8BBC-45E6-8CDD-6E713E531D1B}"/>
              </a:ext>
            </a:extLst>
          </p:cNvPr>
          <p:cNvSpPr txBox="1"/>
          <p:nvPr/>
        </p:nvSpPr>
        <p:spPr>
          <a:xfrm>
            <a:off x="618243" y="734771"/>
            <a:ext cx="2093358" cy="315343"/>
          </a:xfrm>
          <a:prstGeom prst="rect">
            <a:avLst/>
          </a:prstGeom>
          <a:noFill/>
        </p:spPr>
        <p:txBody>
          <a:bodyPr wrap="square" lIns="0" tIns="0" rIns="0" rtlCol="0">
            <a:spAutoFit/>
          </a:bodyPr>
          <a:lstStyle/>
          <a:p>
            <a:pPr>
              <a:lnSpc>
                <a:spcPts val="2300"/>
              </a:lnSpc>
            </a:pPr>
            <a:r>
              <a:rPr lang="en-US" altLang="zh-CN" sz="1400" dirty="0">
                <a:solidFill>
                  <a:srgbClr val="063D54"/>
                </a:solidFill>
                <a:cs typeface="+mn-ea"/>
              </a:rPr>
              <a:t>Bagging decision tree</a:t>
            </a:r>
          </a:p>
        </p:txBody>
      </p:sp>
    </p:spTree>
    <p:extLst>
      <p:ext uri="{BB962C8B-B14F-4D97-AF65-F5344CB8AC3E}">
        <p14:creationId xmlns:p14="http://schemas.microsoft.com/office/powerpoint/2010/main" val="33686170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right)">
                                      <p:cBhvr>
                                        <p:cTn id="8" dur="500"/>
                                        <p:tgtEl>
                                          <p:spTgt spid="51"/>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ppt_x</p:attrName>
                                        </p:attrNameLst>
                                      </p:cBhvr>
                                      <p:tavLst>
                                        <p:tav tm="0">
                                          <p:val>
                                            <p:strVal val="#ppt_x-#ppt_w*1.125000"/>
                                          </p:val>
                                        </p:tav>
                                        <p:tav tm="100000">
                                          <p:val>
                                            <p:strVal val="#ppt_x"/>
                                          </p:val>
                                        </p:tav>
                                      </p:tavLst>
                                    </p:anim>
                                    <p:animEffect transition="in" filter="wipe(righ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
            <a:extLst>
              <a:ext uri="{FF2B5EF4-FFF2-40B4-BE49-F238E27FC236}">
                <a16:creationId xmlns:a16="http://schemas.microsoft.com/office/drawing/2014/main" id="{C21737E4-AA53-4DCB-B21F-56E706A45640}"/>
              </a:ext>
            </a:extLst>
          </p:cNvPr>
          <p:cNvSpPr txBox="1"/>
          <p:nvPr/>
        </p:nvSpPr>
        <p:spPr>
          <a:xfrm>
            <a:off x="618243" y="328481"/>
            <a:ext cx="3108223"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2.3 </a:t>
            </a:r>
            <a:r>
              <a:rPr lang="en-US" altLang="zh-CN" sz="2400" dirty="0">
                <a:solidFill>
                  <a:srgbClr val="063D54"/>
                </a:solidFill>
                <a:cs typeface="+mn-ea"/>
              </a:rPr>
              <a:t>Bagging</a:t>
            </a:r>
            <a:r>
              <a:rPr lang="zh-CN" altLang="zh-CN" sz="2400" dirty="0">
                <a:solidFill>
                  <a:srgbClr val="063D54"/>
                </a:solidFill>
                <a:cs typeface="+mn-ea"/>
              </a:rPr>
              <a:t>集成决策树</a:t>
            </a:r>
            <a:endParaRPr lang="en-US" altLang="zh-CN" sz="2400" dirty="0">
              <a:solidFill>
                <a:srgbClr val="063D54"/>
              </a:solidFill>
              <a:cs typeface="+mn-ea"/>
              <a:sym typeface="+mn-lt"/>
            </a:endParaRPr>
          </a:p>
        </p:txBody>
      </p:sp>
      <p:sp>
        <p:nvSpPr>
          <p:cNvPr id="3" name="Rectangle 1">
            <a:extLst>
              <a:ext uri="{FF2B5EF4-FFF2-40B4-BE49-F238E27FC236}">
                <a16:creationId xmlns:a16="http://schemas.microsoft.com/office/drawing/2014/main" id="{6A5BBC1C-2512-4DC6-BE1D-B8372671C323}"/>
              </a:ext>
            </a:extLst>
          </p:cNvPr>
          <p:cNvSpPr>
            <a:spLocks noChangeArrowheads="1"/>
          </p:cNvSpPr>
          <p:nvPr/>
        </p:nvSpPr>
        <p:spPr bwMode="auto">
          <a:xfrm>
            <a:off x="954636" y="1670247"/>
            <a:ext cx="4427856" cy="4478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b="1" dirty="0">
                <a:solidFill>
                  <a:srgbClr val="FF0000"/>
                </a:solidFill>
              </a:rPr>
              <a:t>1</a:t>
            </a:r>
            <a:r>
              <a:rPr lang="zh-CN" altLang="en-US" b="1" dirty="0">
                <a:solidFill>
                  <a:srgbClr val="FF0000"/>
                </a:solidFill>
              </a:rPr>
              <a:t>、</a:t>
            </a:r>
            <a:r>
              <a:rPr lang="zh-CN" altLang="en-US" dirty="0"/>
              <a:t>大多数类别的</a:t>
            </a:r>
            <a:r>
              <a:rPr lang="en-US" altLang="zh-CN" dirty="0"/>
              <a:t>precision</a:t>
            </a:r>
            <a:r>
              <a:rPr lang="zh-CN" altLang="en-US" dirty="0"/>
              <a:t>均得到了提高，有所降低的类别的准确率除了</a:t>
            </a:r>
            <a:r>
              <a:rPr lang="en-US" altLang="zh-CN" dirty="0"/>
              <a:t>Separatists</a:t>
            </a:r>
            <a:r>
              <a:rPr lang="zh-CN" altLang="en-US" dirty="0"/>
              <a:t>也都仍然高于</a:t>
            </a:r>
            <a:r>
              <a:rPr lang="en-US" altLang="zh-CN" dirty="0"/>
              <a:t>0.9</a:t>
            </a:r>
            <a:r>
              <a:rPr lang="zh-CN" altLang="en-US" dirty="0"/>
              <a:t>，并且相较于单一</a:t>
            </a:r>
            <a:r>
              <a:rPr lang="en-US" altLang="zh-CN" dirty="0"/>
              <a:t>CART</a:t>
            </a:r>
            <a:r>
              <a:rPr lang="zh-CN" altLang="en-US" dirty="0"/>
              <a:t>决策树，</a:t>
            </a:r>
            <a:r>
              <a:rPr lang="en-US" altLang="zh-CN" dirty="0"/>
              <a:t>Separatists</a:t>
            </a:r>
            <a:r>
              <a:rPr lang="zh-CN" altLang="en-US" dirty="0"/>
              <a:t>分准率也有所提高。其中</a:t>
            </a:r>
            <a:r>
              <a:rPr lang="en-US" altLang="zh-CN" dirty="0"/>
              <a:t>Muslim extremists</a:t>
            </a:r>
            <a:r>
              <a:rPr lang="zh-CN" altLang="en-US" dirty="0"/>
              <a:t>的分准率从</a:t>
            </a:r>
            <a:r>
              <a:rPr lang="en-US" altLang="zh-CN" dirty="0"/>
              <a:t>0.58</a:t>
            </a:r>
            <a:r>
              <a:rPr lang="zh-CN" altLang="en-US" dirty="0"/>
              <a:t>提升到了</a:t>
            </a:r>
            <a:r>
              <a:rPr lang="en-US" altLang="zh-CN" dirty="0"/>
              <a:t>0.74</a:t>
            </a:r>
            <a:r>
              <a:rPr lang="zh-CN" altLang="en-US" dirty="0"/>
              <a:t>，得到了很大提升</a:t>
            </a:r>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zh-CN" b="1" dirty="0">
                <a:solidFill>
                  <a:srgbClr val="FF0000"/>
                </a:solidFill>
              </a:rPr>
              <a:t>2</a:t>
            </a:r>
            <a:r>
              <a:rPr lang="zh-CN" altLang="en-US" b="1" dirty="0">
                <a:solidFill>
                  <a:srgbClr val="FF0000"/>
                </a:solidFill>
              </a:rPr>
              <a:t>、</a:t>
            </a:r>
            <a:r>
              <a:rPr lang="zh-CN" altLang="en-US" dirty="0"/>
              <a:t>和之前类似，</a:t>
            </a:r>
            <a:r>
              <a:rPr lang="en-US" altLang="zh-CN" dirty="0"/>
              <a:t>Bagging</a:t>
            </a:r>
            <a:r>
              <a:rPr lang="zh-CN" altLang="en-US" dirty="0"/>
              <a:t>总体和过半数类都同时提高了准确率和召回率</a:t>
            </a:r>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zh-CN" b="1" dirty="0">
                <a:solidFill>
                  <a:srgbClr val="FF0000"/>
                </a:solidFill>
              </a:rPr>
              <a:t>3</a:t>
            </a:r>
            <a:r>
              <a:rPr lang="zh-CN" altLang="en-US" b="1" dirty="0">
                <a:solidFill>
                  <a:srgbClr val="FF0000"/>
                </a:solidFill>
              </a:rPr>
              <a:t>、</a:t>
            </a:r>
            <a:r>
              <a:rPr lang="en-US" altLang="zh-CN" dirty="0"/>
              <a:t>Bagging</a:t>
            </a:r>
            <a:r>
              <a:rPr lang="zh-CN" altLang="en-US" dirty="0"/>
              <a:t>决策树所有</a:t>
            </a:r>
            <a:r>
              <a:rPr lang="en-US" altLang="zh-CN" dirty="0"/>
              <a:t>f1</a:t>
            </a:r>
            <a:r>
              <a:rPr lang="zh-CN" altLang="en-US" dirty="0"/>
              <a:t>分数均高于</a:t>
            </a:r>
            <a:r>
              <a:rPr lang="en-US" altLang="zh-CN" dirty="0" err="1"/>
              <a:t>Adaboost</a:t>
            </a:r>
            <a:r>
              <a:rPr lang="zh-CN" altLang="en-US" dirty="0"/>
              <a:t>，并且也均高于单一</a:t>
            </a:r>
            <a:r>
              <a:rPr lang="en-US" altLang="zh-CN" dirty="0"/>
              <a:t>CART</a:t>
            </a:r>
            <a:r>
              <a:rPr lang="zh-CN" altLang="en-US" dirty="0"/>
              <a:t>决策树</a:t>
            </a:r>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zh-CN" b="1" dirty="0">
                <a:solidFill>
                  <a:srgbClr val="FF0000"/>
                </a:solidFill>
              </a:rPr>
              <a:t>4</a:t>
            </a:r>
            <a:r>
              <a:rPr lang="zh-CN" altLang="en-US" b="1" dirty="0">
                <a:solidFill>
                  <a:srgbClr val="FF0000"/>
                </a:solidFill>
              </a:rPr>
              <a:t>、</a:t>
            </a:r>
            <a:r>
              <a:rPr lang="zh-CN" altLang="en-US" dirty="0"/>
              <a:t>总体和大多数类的</a:t>
            </a:r>
            <a:r>
              <a:rPr lang="en-US" altLang="zh-CN" dirty="0"/>
              <a:t>geo</a:t>
            </a:r>
            <a:r>
              <a:rPr lang="zh-CN" altLang="en-US" dirty="0"/>
              <a:t>和</a:t>
            </a:r>
            <a:r>
              <a:rPr lang="en-US" altLang="zh-CN" dirty="0" err="1"/>
              <a:t>iba</a:t>
            </a:r>
            <a:r>
              <a:rPr lang="zh-CN" altLang="en-US" dirty="0"/>
              <a:t>也有所改善通过比较可以看出，</a:t>
            </a:r>
            <a:r>
              <a:rPr lang="en-US" altLang="zh-CN" dirty="0"/>
              <a:t>Bagging</a:t>
            </a:r>
            <a:r>
              <a:rPr lang="zh-CN" altLang="en-US" dirty="0"/>
              <a:t>决策树比</a:t>
            </a:r>
            <a:r>
              <a:rPr lang="en-US" altLang="zh-CN" dirty="0" err="1"/>
              <a:t>Adaboost</a:t>
            </a:r>
            <a:r>
              <a:rPr lang="zh-CN" altLang="en-US" dirty="0"/>
              <a:t>决策树又有了改善 </a:t>
            </a:r>
          </a:p>
        </p:txBody>
      </p:sp>
      <p:pic>
        <p:nvPicPr>
          <p:cNvPr id="7" name="图片 6" descr="图片包含 游戏机&#10;&#10;描述已自动生成">
            <a:extLst>
              <a:ext uri="{FF2B5EF4-FFF2-40B4-BE49-F238E27FC236}">
                <a16:creationId xmlns:a16="http://schemas.microsoft.com/office/drawing/2014/main" id="{8C0BD017-0D87-4A06-A1B1-F714D2BBBF2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246199" y="213677"/>
            <a:ext cx="4627767" cy="6430645"/>
          </a:xfrm>
          <a:prstGeom prst="rect">
            <a:avLst/>
          </a:prstGeom>
        </p:spPr>
      </p:pic>
      <p:sp>
        <p:nvSpPr>
          <p:cNvPr id="6" name="矩形 5">
            <a:extLst>
              <a:ext uri="{FF2B5EF4-FFF2-40B4-BE49-F238E27FC236}">
                <a16:creationId xmlns:a16="http://schemas.microsoft.com/office/drawing/2014/main" id="{D97FC116-5A10-BB4B-8772-833839000FCD}"/>
              </a:ext>
            </a:extLst>
          </p:cNvPr>
          <p:cNvSpPr/>
          <p:nvPr/>
        </p:nvSpPr>
        <p:spPr>
          <a:xfrm>
            <a:off x="1405813" y="1196790"/>
            <a:ext cx="3332964" cy="461665"/>
          </a:xfrm>
          <a:prstGeom prst="rect">
            <a:avLst/>
          </a:prstGeom>
        </p:spPr>
        <p:txBody>
          <a:bodyPr wrap="none">
            <a:spAutoFit/>
          </a:bodyPr>
          <a:lstStyle/>
          <a:p>
            <a:pPr lvl="0" eaLnBrk="0" fontAlgn="base" hangingPunct="0">
              <a:spcBef>
                <a:spcPct val="0"/>
              </a:spcBef>
              <a:spcAft>
                <a:spcPct val="0"/>
              </a:spcAft>
            </a:pPr>
            <a:r>
              <a:rPr lang="zh-CN" altLang="zh-CN" sz="2400" b="1" dirty="0">
                <a:latin typeface="Arial Unicode MS" panose="020B0604020202020204" pitchFamily="34" charset="-128"/>
                <a:cs typeface="宋体" panose="02010600030101010101" pitchFamily="2" charset="-122"/>
              </a:rPr>
              <a:t>与</a:t>
            </a:r>
            <a:r>
              <a:rPr lang="en-US" altLang="zh-CN" sz="2400" b="1" dirty="0">
                <a:latin typeface="Arial Unicode MS" panose="020B0604020202020204" pitchFamily="34" charset="-128"/>
                <a:cs typeface="宋体" panose="02010600030101010101" pitchFamily="2" charset="-122"/>
              </a:rPr>
              <a:t>Adaboost</a:t>
            </a:r>
            <a:r>
              <a:rPr lang="zh-CN" altLang="zh-CN" sz="2400" b="1" dirty="0">
                <a:latin typeface="Arial Unicode MS" panose="020B0604020202020204" pitchFamily="34" charset="-128"/>
                <a:cs typeface="宋体" panose="02010600030101010101" pitchFamily="2" charset="-122"/>
              </a:rPr>
              <a:t>决策树比较</a:t>
            </a:r>
            <a:endParaRPr lang="en-US" altLang="zh-CN" sz="2400" b="1" dirty="0">
              <a:latin typeface="Arial Unicode MS" panose="020B0604020202020204" pitchFamily="34" charset="-128"/>
              <a:cs typeface="宋体" panose="02010600030101010101" pitchFamily="2" charset="-122"/>
            </a:endParaRPr>
          </a:p>
        </p:txBody>
      </p:sp>
      <p:sp>
        <p:nvSpPr>
          <p:cNvPr id="9" name="TextBox 1">
            <a:extLst>
              <a:ext uri="{FF2B5EF4-FFF2-40B4-BE49-F238E27FC236}">
                <a16:creationId xmlns:a16="http://schemas.microsoft.com/office/drawing/2014/main" id="{A84CCB3A-D76E-4DBE-8A74-812077E50ED4}"/>
              </a:ext>
            </a:extLst>
          </p:cNvPr>
          <p:cNvSpPr txBox="1"/>
          <p:nvPr/>
        </p:nvSpPr>
        <p:spPr>
          <a:xfrm>
            <a:off x="618243" y="734771"/>
            <a:ext cx="2093358" cy="315343"/>
          </a:xfrm>
          <a:prstGeom prst="rect">
            <a:avLst/>
          </a:prstGeom>
          <a:noFill/>
        </p:spPr>
        <p:txBody>
          <a:bodyPr wrap="square" lIns="0" tIns="0" rIns="0" rtlCol="0">
            <a:spAutoFit/>
          </a:bodyPr>
          <a:lstStyle/>
          <a:p>
            <a:pPr>
              <a:lnSpc>
                <a:spcPts val="2300"/>
              </a:lnSpc>
            </a:pPr>
            <a:r>
              <a:rPr lang="en-US" altLang="zh-CN" sz="1400" dirty="0">
                <a:solidFill>
                  <a:srgbClr val="063D54"/>
                </a:solidFill>
                <a:cs typeface="+mn-ea"/>
              </a:rPr>
              <a:t>Bagging decision tree</a:t>
            </a:r>
          </a:p>
        </p:txBody>
      </p:sp>
    </p:spTree>
    <p:extLst>
      <p:ext uri="{BB962C8B-B14F-4D97-AF65-F5344CB8AC3E}">
        <p14:creationId xmlns:p14="http://schemas.microsoft.com/office/powerpoint/2010/main" val="12928795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right)">
                                      <p:cBhvr>
                                        <p:cTn id="8" dur="500"/>
                                        <p:tgtEl>
                                          <p:spTgt spid="51"/>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righ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
            <a:extLst>
              <a:ext uri="{FF2B5EF4-FFF2-40B4-BE49-F238E27FC236}">
                <a16:creationId xmlns:a16="http://schemas.microsoft.com/office/drawing/2014/main" id="{C21737E4-AA53-4DCB-B21F-56E706A45640}"/>
              </a:ext>
            </a:extLst>
          </p:cNvPr>
          <p:cNvSpPr txBox="1"/>
          <p:nvPr/>
        </p:nvSpPr>
        <p:spPr>
          <a:xfrm>
            <a:off x="618243" y="328481"/>
            <a:ext cx="3951403"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2.4 </a:t>
            </a:r>
            <a:r>
              <a:rPr lang="en-US" altLang="zh-CN" sz="2400" dirty="0">
                <a:solidFill>
                  <a:srgbClr val="063D54"/>
                </a:solidFill>
                <a:cs typeface="+mn-ea"/>
              </a:rPr>
              <a:t>Easy Ensemble</a:t>
            </a:r>
            <a:r>
              <a:rPr lang="zh-CN" altLang="zh-CN" sz="2400" dirty="0">
                <a:solidFill>
                  <a:srgbClr val="063D54"/>
                </a:solidFill>
                <a:cs typeface="+mn-ea"/>
              </a:rPr>
              <a:t>集成决策树</a:t>
            </a:r>
          </a:p>
        </p:txBody>
      </p:sp>
      <p:sp>
        <p:nvSpPr>
          <p:cNvPr id="2" name="文本框 1">
            <a:extLst>
              <a:ext uri="{FF2B5EF4-FFF2-40B4-BE49-F238E27FC236}">
                <a16:creationId xmlns:a16="http://schemas.microsoft.com/office/drawing/2014/main" id="{276278A2-E6A9-4A36-9D33-F178F22EC1EF}"/>
              </a:ext>
            </a:extLst>
          </p:cNvPr>
          <p:cNvSpPr txBox="1"/>
          <p:nvPr/>
        </p:nvSpPr>
        <p:spPr>
          <a:xfrm>
            <a:off x="5745807" y="1759280"/>
            <a:ext cx="4884093" cy="3339440"/>
          </a:xfrm>
          <a:prstGeom prst="rect">
            <a:avLst/>
          </a:prstGeom>
          <a:noFill/>
        </p:spPr>
        <p:txBody>
          <a:bodyPr wrap="square" rtlCol="0">
            <a:spAutoFit/>
          </a:bodyPr>
          <a:lstStyle/>
          <a:p>
            <a:pPr>
              <a:lnSpc>
                <a:spcPct val="200000"/>
              </a:lnSpc>
            </a:pPr>
            <a:r>
              <a:rPr lang="zh-CN" altLang="en-US" dirty="0"/>
              <a:t>       我们发现直接使用</a:t>
            </a:r>
            <a:r>
              <a:rPr lang="en-US" altLang="zh-CN" dirty="0"/>
              <a:t>Easy Ensemble</a:t>
            </a:r>
            <a:r>
              <a:rPr lang="zh-CN" altLang="en-US" dirty="0"/>
              <a:t>模型进行多分类的效果很差，所以我们将多分类问题转换成多个一对多的分类器，最终将所有分类器组合在一起，输入记录，从结果为少数的那些分类器中选取概率最大的分类器，其对应的少数类就为该记录的类别。</a:t>
            </a:r>
          </a:p>
        </p:txBody>
      </p:sp>
      <p:pic>
        <p:nvPicPr>
          <p:cNvPr id="3" name="图片 2">
            <a:extLst>
              <a:ext uri="{FF2B5EF4-FFF2-40B4-BE49-F238E27FC236}">
                <a16:creationId xmlns:a16="http://schemas.microsoft.com/office/drawing/2014/main" id="{A97153AB-06EF-2343-AB5D-69C47E99B166}"/>
              </a:ext>
            </a:extLst>
          </p:cNvPr>
          <p:cNvPicPr>
            <a:picLocks noChangeAspect="1"/>
          </p:cNvPicPr>
          <p:nvPr/>
        </p:nvPicPr>
        <p:blipFill>
          <a:blip r:embed="rId3"/>
          <a:stretch>
            <a:fillRect/>
          </a:stretch>
        </p:blipFill>
        <p:spPr>
          <a:xfrm>
            <a:off x="831466" y="1131896"/>
            <a:ext cx="4457700" cy="5016500"/>
          </a:xfrm>
          <a:prstGeom prst="rect">
            <a:avLst/>
          </a:prstGeom>
        </p:spPr>
      </p:pic>
      <p:sp>
        <p:nvSpPr>
          <p:cNvPr id="6" name="TextBox 1">
            <a:extLst>
              <a:ext uri="{FF2B5EF4-FFF2-40B4-BE49-F238E27FC236}">
                <a16:creationId xmlns:a16="http://schemas.microsoft.com/office/drawing/2014/main" id="{6778F4C8-CA47-4B11-B388-AA95CB3D9734}"/>
              </a:ext>
            </a:extLst>
          </p:cNvPr>
          <p:cNvSpPr txBox="1"/>
          <p:nvPr/>
        </p:nvSpPr>
        <p:spPr>
          <a:xfrm>
            <a:off x="618242" y="734771"/>
            <a:ext cx="2670241" cy="315343"/>
          </a:xfrm>
          <a:prstGeom prst="rect">
            <a:avLst/>
          </a:prstGeom>
          <a:noFill/>
        </p:spPr>
        <p:txBody>
          <a:bodyPr wrap="square" lIns="0" tIns="0" rIns="0" rtlCol="0">
            <a:spAutoFit/>
          </a:bodyPr>
          <a:lstStyle/>
          <a:p>
            <a:pPr>
              <a:lnSpc>
                <a:spcPts val="2300"/>
              </a:lnSpc>
            </a:pPr>
            <a:r>
              <a:rPr lang="en-US" altLang="zh-CN" sz="1400" dirty="0">
                <a:solidFill>
                  <a:srgbClr val="063D54"/>
                </a:solidFill>
                <a:cs typeface="+mn-ea"/>
              </a:rPr>
              <a:t>Easy Ensemble decision tree</a:t>
            </a:r>
          </a:p>
        </p:txBody>
      </p:sp>
    </p:spTree>
    <p:extLst>
      <p:ext uri="{BB962C8B-B14F-4D97-AF65-F5344CB8AC3E}">
        <p14:creationId xmlns:p14="http://schemas.microsoft.com/office/powerpoint/2010/main" val="18303017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right)">
                                      <p:cBhvr>
                                        <p:cTn id="8" dur="500"/>
                                        <p:tgtEl>
                                          <p:spTgt spid="51"/>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
            <a:extLst>
              <a:ext uri="{FF2B5EF4-FFF2-40B4-BE49-F238E27FC236}">
                <a16:creationId xmlns:a16="http://schemas.microsoft.com/office/drawing/2014/main" id="{C21737E4-AA53-4DCB-B21F-56E706A45640}"/>
              </a:ext>
            </a:extLst>
          </p:cNvPr>
          <p:cNvSpPr txBox="1"/>
          <p:nvPr/>
        </p:nvSpPr>
        <p:spPr>
          <a:xfrm>
            <a:off x="618243" y="328481"/>
            <a:ext cx="3951403"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2.4 </a:t>
            </a:r>
            <a:r>
              <a:rPr lang="en-US" altLang="zh-CN" sz="2400" dirty="0">
                <a:solidFill>
                  <a:srgbClr val="063D54"/>
                </a:solidFill>
                <a:cs typeface="+mn-ea"/>
              </a:rPr>
              <a:t>Easy Ensemble</a:t>
            </a:r>
            <a:r>
              <a:rPr lang="zh-CN" altLang="zh-CN" sz="2400" dirty="0">
                <a:solidFill>
                  <a:srgbClr val="063D54"/>
                </a:solidFill>
                <a:cs typeface="+mn-ea"/>
              </a:rPr>
              <a:t>集成决策树</a:t>
            </a:r>
          </a:p>
        </p:txBody>
      </p:sp>
      <p:sp>
        <p:nvSpPr>
          <p:cNvPr id="2" name="文本框 1">
            <a:extLst>
              <a:ext uri="{FF2B5EF4-FFF2-40B4-BE49-F238E27FC236}">
                <a16:creationId xmlns:a16="http://schemas.microsoft.com/office/drawing/2014/main" id="{276278A2-E6A9-4A36-9D33-F178F22EC1EF}"/>
              </a:ext>
            </a:extLst>
          </p:cNvPr>
          <p:cNvSpPr txBox="1"/>
          <p:nvPr/>
        </p:nvSpPr>
        <p:spPr>
          <a:xfrm>
            <a:off x="618243" y="2430169"/>
            <a:ext cx="5452844" cy="923330"/>
          </a:xfrm>
          <a:prstGeom prst="rect">
            <a:avLst/>
          </a:prstGeom>
          <a:noFill/>
        </p:spPr>
        <p:txBody>
          <a:bodyPr wrap="square" rtlCol="0">
            <a:spAutoFit/>
          </a:bodyPr>
          <a:lstStyle/>
          <a:p>
            <a:r>
              <a:rPr lang="zh-CN" altLang="zh-CN" dirty="0"/>
              <a:t>其第一嫌疑人分准率略低于</a:t>
            </a:r>
            <a:r>
              <a:rPr lang="en-US" altLang="zh-CN" dirty="0" err="1"/>
              <a:t>Adaboost</a:t>
            </a:r>
            <a:r>
              <a:rPr lang="zh-CN" altLang="zh-CN" dirty="0"/>
              <a:t>和</a:t>
            </a:r>
            <a:r>
              <a:rPr lang="en-US" altLang="zh-CN" dirty="0"/>
              <a:t>Bagging</a:t>
            </a:r>
            <a:r>
              <a:rPr lang="zh-CN" altLang="zh-CN" dirty="0"/>
              <a:t>，第二和第三嫌疑人分准率和后两者相差不大</a:t>
            </a:r>
          </a:p>
          <a:p>
            <a:r>
              <a:rPr lang="en-US" altLang="zh-CN" dirty="0"/>
              <a:t> </a:t>
            </a:r>
            <a:endParaRPr lang="zh-CN" altLang="zh-CN" dirty="0"/>
          </a:p>
        </p:txBody>
      </p:sp>
      <p:pic>
        <p:nvPicPr>
          <p:cNvPr id="6" name="图片 5">
            <a:extLst>
              <a:ext uri="{FF2B5EF4-FFF2-40B4-BE49-F238E27FC236}">
                <a16:creationId xmlns:a16="http://schemas.microsoft.com/office/drawing/2014/main" id="{EE7ABF6E-304E-4E3F-A0AE-5EFBE9AFC2C6}"/>
              </a:ext>
            </a:extLst>
          </p:cNvPr>
          <p:cNvPicPr/>
          <p:nvPr/>
        </p:nvPicPr>
        <p:blipFill>
          <a:blip r:embed="rId3"/>
          <a:stretch>
            <a:fillRect/>
          </a:stretch>
        </p:blipFill>
        <p:spPr>
          <a:xfrm>
            <a:off x="6525644" y="2315187"/>
            <a:ext cx="3721100" cy="952500"/>
          </a:xfrm>
          <a:prstGeom prst="rect">
            <a:avLst/>
          </a:prstGeom>
        </p:spPr>
      </p:pic>
      <p:sp>
        <p:nvSpPr>
          <p:cNvPr id="8" name="TextBox 1">
            <a:extLst>
              <a:ext uri="{FF2B5EF4-FFF2-40B4-BE49-F238E27FC236}">
                <a16:creationId xmlns:a16="http://schemas.microsoft.com/office/drawing/2014/main" id="{24B6A130-A8A2-4F5F-A0E0-C61A269D2A18}"/>
              </a:ext>
            </a:extLst>
          </p:cNvPr>
          <p:cNvSpPr txBox="1"/>
          <p:nvPr/>
        </p:nvSpPr>
        <p:spPr>
          <a:xfrm>
            <a:off x="618242" y="734771"/>
            <a:ext cx="2670241" cy="315343"/>
          </a:xfrm>
          <a:prstGeom prst="rect">
            <a:avLst/>
          </a:prstGeom>
          <a:noFill/>
        </p:spPr>
        <p:txBody>
          <a:bodyPr wrap="square" lIns="0" tIns="0" rIns="0" rtlCol="0">
            <a:spAutoFit/>
          </a:bodyPr>
          <a:lstStyle/>
          <a:p>
            <a:pPr>
              <a:lnSpc>
                <a:spcPts val="2300"/>
              </a:lnSpc>
            </a:pPr>
            <a:r>
              <a:rPr lang="en-US" altLang="zh-CN" sz="1400" dirty="0">
                <a:solidFill>
                  <a:srgbClr val="063D54"/>
                </a:solidFill>
                <a:cs typeface="+mn-ea"/>
              </a:rPr>
              <a:t>Easy Ensemble decision tree</a:t>
            </a:r>
          </a:p>
        </p:txBody>
      </p:sp>
    </p:spTree>
    <p:extLst>
      <p:ext uri="{BB962C8B-B14F-4D97-AF65-F5344CB8AC3E}">
        <p14:creationId xmlns:p14="http://schemas.microsoft.com/office/powerpoint/2010/main" val="2814598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right)">
                                      <p:cBhvr>
                                        <p:cTn id="8" dur="500"/>
                                        <p:tgtEl>
                                          <p:spTgt spid="51"/>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ppt_x</p:attrName>
                                        </p:attrNameLst>
                                      </p:cBhvr>
                                      <p:tavLst>
                                        <p:tav tm="0">
                                          <p:val>
                                            <p:strVal val="#ppt_x-#ppt_w*1.125000"/>
                                          </p:val>
                                        </p:tav>
                                        <p:tav tm="100000">
                                          <p:val>
                                            <p:strVal val="#ppt_x"/>
                                          </p:val>
                                        </p:tav>
                                      </p:tavLst>
                                    </p:anim>
                                    <p:animEffect transition="in" filter="wipe(righ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
            <a:extLst>
              <a:ext uri="{FF2B5EF4-FFF2-40B4-BE49-F238E27FC236}">
                <a16:creationId xmlns:a16="http://schemas.microsoft.com/office/drawing/2014/main" id="{C21737E4-AA53-4DCB-B21F-56E706A45640}"/>
              </a:ext>
            </a:extLst>
          </p:cNvPr>
          <p:cNvSpPr txBox="1"/>
          <p:nvPr/>
        </p:nvSpPr>
        <p:spPr>
          <a:xfrm>
            <a:off x="618243" y="328481"/>
            <a:ext cx="3951403"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2.4 </a:t>
            </a:r>
            <a:r>
              <a:rPr lang="en-US" altLang="zh-CN" sz="2400" dirty="0">
                <a:solidFill>
                  <a:srgbClr val="063D54"/>
                </a:solidFill>
                <a:cs typeface="+mn-ea"/>
              </a:rPr>
              <a:t>Easy Ensemble</a:t>
            </a:r>
            <a:r>
              <a:rPr lang="zh-CN" altLang="zh-CN" sz="2400" dirty="0">
                <a:solidFill>
                  <a:srgbClr val="063D54"/>
                </a:solidFill>
                <a:cs typeface="+mn-ea"/>
              </a:rPr>
              <a:t>集成决策树</a:t>
            </a:r>
          </a:p>
        </p:txBody>
      </p:sp>
      <p:sp>
        <p:nvSpPr>
          <p:cNvPr id="2" name="文本框 1">
            <a:extLst>
              <a:ext uri="{FF2B5EF4-FFF2-40B4-BE49-F238E27FC236}">
                <a16:creationId xmlns:a16="http://schemas.microsoft.com/office/drawing/2014/main" id="{276278A2-E6A9-4A36-9D33-F178F22EC1EF}"/>
              </a:ext>
            </a:extLst>
          </p:cNvPr>
          <p:cNvSpPr txBox="1"/>
          <p:nvPr/>
        </p:nvSpPr>
        <p:spPr>
          <a:xfrm>
            <a:off x="1026220" y="1706127"/>
            <a:ext cx="5353797" cy="3693319"/>
          </a:xfrm>
          <a:prstGeom prst="rect">
            <a:avLst/>
          </a:prstGeom>
          <a:noFill/>
        </p:spPr>
        <p:txBody>
          <a:bodyPr wrap="square" rtlCol="0">
            <a:spAutoFit/>
          </a:bodyPr>
          <a:lstStyle/>
          <a:p>
            <a:r>
              <a:rPr lang="en-US" altLang="zh-CN" b="1" dirty="0">
                <a:solidFill>
                  <a:srgbClr val="FF0000"/>
                </a:solidFill>
              </a:rPr>
              <a:t>1</a:t>
            </a:r>
            <a:r>
              <a:rPr lang="zh-CN" altLang="zh-CN" b="1" dirty="0">
                <a:solidFill>
                  <a:srgbClr val="FF0000"/>
                </a:solidFill>
              </a:rPr>
              <a:t>、</a:t>
            </a:r>
            <a:r>
              <a:rPr lang="en-US" altLang="zh-CN" dirty="0"/>
              <a:t>Easy Ensemble</a:t>
            </a:r>
            <a:r>
              <a:rPr lang="zh-CN" altLang="zh-CN" dirty="0"/>
              <a:t>只提升了少部分多样本类别的分准率，大部分类别分准率相比</a:t>
            </a:r>
            <a:r>
              <a:rPr lang="en-US" altLang="zh-CN" dirty="0" err="1"/>
              <a:t>Adaboost</a:t>
            </a:r>
            <a:r>
              <a:rPr lang="zh-CN" altLang="zh-CN" dirty="0"/>
              <a:t>有所降低。但总体分准率比</a:t>
            </a:r>
            <a:r>
              <a:rPr lang="en-US" altLang="zh-CN" dirty="0" err="1"/>
              <a:t>Adaboost</a:t>
            </a:r>
            <a:r>
              <a:rPr lang="zh-CN" altLang="zh-CN" dirty="0"/>
              <a:t>要高</a:t>
            </a:r>
          </a:p>
          <a:p>
            <a:r>
              <a:rPr lang="en-US" altLang="zh-CN" dirty="0"/>
              <a:t> </a:t>
            </a:r>
            <a:endParaRPr lang="zh-CN" altLang="zh-CN" dirty="0"/>
          </a:p>
          <a:p>
            <a:r>
              <a:rPr lang="en-US" altLang="zh-CN" b="1" dirty="0">
                <a:solidFill>
                  <a:srgbClr val="FF0000"/>
                </a:solidFill>
              </a:rPr>
              <a:t>2</a:t>
            </a:r>
            <a:r>
              <a:rPr lang="zh-CN" altLang="zh-CN" b="1" dirty="0">
                <a:solidFill>
                  <a:srgbClr val="FF0000"/>
                </a:solidFill>
              </a:rPr>
              <a:t>、</a:t>
            </a:r>
            <a:r>
              <a:rPr lang="zh-CN" altLang="zh-CN" dirty="0"/>
              <a:t>大部分类别的召回率有所提高，同时过半的</a:t>
            </a:r>
            <a:r>
              <a:rPr lang="en-US" altLang="zh-CN" dirty="0"/>
              <a:t>f1</a:t>
            </a:r>
            <a:r>
              <a:rPr lang="zh-CN" altLang="zh-CN" dirty="0"/>
              <a:t>分数也得到了提高但总体的召回率和</a:t>
            </a:r>
            <a:r>
              <a:rPr lang="en-US" altLang="zh-CN" dirty="0"/>
              <a:t>f1</a:t>
            </a:r>
            <a:r>
              <a:rPr lang="zh-CN" altLang="zh-CN" dirty="0"/>
              <a:t>分数却低于</a:t>
            </a:r>
            <a:r>
              <a:rPr lang="en-US" altLang="zh-CN" dirty="0"/>
              <a:t>Adaboost</a:t>
            </a:r>
            <a:endParaRPr lang="zh-CN" altLang="zh-CN" dirty="0"/>
          </a:p>
          <a:p>
            <a:r>
              <a:rPr lang="en-US" altLang="zh-CN" dirty="0"/>
              <a:t> </a:t>
            </a:r>
            <a:endParaRPr lang="zh-CN" altLang="zh-CN" dirty="0"/>
          </a:p>
          <a:p>
            <a:r>
              <a:rPr lang="en-US" altLang="zh-CN" b="1" dirty="0">
                <a:solidFill>
                  <a:srgbClr val="FF0000"/>
                </a:solidFill>
              </a:rPr>
              <a:t>3</a:t>
            </a:r>
            <a:r>
              <a:rPr lang="zh-CN" altLang="zh-CN" b="1" dirty="0">
                <a:solidFill>
                  <a:srgbClr val="FF0000"/>
                </a:solidFill>
              </a:rPr>
              <a:t>、</a:t>
            </a:r>
            <a:r>
              <a:rPr lang="zh-CN" altLang="zh-CN" dirty="0"/>
              <a:t>少样本类别和部分大样本类别的</a:t>
            </a:r>
            <a:r>
              <a:rPr lang="en-US" altLang="zh-CN" dirty="0"/>
              <a:t>geo</a:t>
            </a:r>
            <a:r>
              <a:rPr lang="zh-CN" altLang="zh-CN" dirty="0"/>
              <a:t>和</a:t>
            </a:r>
            <a:r>
              <a:rPr lang="en-US" altLang="zh-CN" dirty="0" err="1"/>
              <a:t>iba</a:t>
            </a:r>
            <a:r>
              <a:rPr lang="zh-CN" altLang="zh-CN" dirty="0"/>
              <a:t>都得到了改善，但总体</a:t>
            </a:r>
            <a:r>
              <a:rPr lang="en-US" altLang="zh-CN" dirty="0"/>
              <a:t>geo</a:t>
            </a:r>
            <a:r>
              <a:rPr lang="zh-CN" altLang="zh-CN" dirty="0"/>
              <a:t>和</a:t>
            </a:r>
            <a:r>
              <a:rPr lang="en-US" altLang="zh-CN" dirty="0" err="1"/>
              <a:t>iba</a:t>
            </a:r>
            <a:r>
              <a:rPr lang="zh-CN" altLang="zh-CN" dirty="0"/>
              <a:t>仍低于</a:t>
            </a:r>
            <a:r>
              <a:rPr lang="en-US" altLang="zh-CN" dirty="0" err="1"/>
              <a:t>Adaboost</a:t>
            </a:r>
            <a:endParaRPr lang="zh-CN" altLang="zh-CN" dirty="0"/>
          </a:p>
          <a:p>
            <a:r>
              <a:rPr lang="en-US" altLang="zh-CN" dirty="0"/>
              <a:t> </a:t>
            </a:r>
            <a:endParaRPr lang="zh-CN" altLang="zh-CN" dirty="0"/>
          </a:p>
          <a:p>
            <a:r>
              <a:rPr lang="zh-CN" altLang="zh-CN" dirty="0"/>
              <a:t>总体来说，</a:t>
            </a:r>
            <a:r>
              <a:rPr lang="en-US" altLang="zh-CN" dirty="0"/>
              <a:t>Easy Ensemble</a:t>
            </a:r>
            <a:r>
              <a:rPr lang="zh-CN" altLang="zh-CN" dirty="0"/>
              <a:t>的分类效果</a:t>
            </a:r>
          </a:p>
          <a:p>
            <a:r>
              <a:rPr lang="zh-CN" altLang="zh-CN" dirty="0"/>
              <a:t>要略逊于</a:t>
            </a:r>
            <a:r>
              <a:rPr lang="en-US" altLang="zh-CN" dirty="0" err="1"/>
              <a:t>Adaboost</a:t>
            </a:r>
            <a:endParaRPr lang="zh-CN" altLang="zh-CN" dirty="0"/>
          </a:p>
        </p:txBody>
      </p:sp>
      <p:pic>
        <p:nvPicPr>
          <p:cNvPr id="6" name="图片 5" descr="图片包含 游戏机&#10;&#10;描述已自动生成">
            <a:extLst>
              <a:ext uri="{FF2B5EF4-FFF2-40B4-BE49-F238E27FC236}">
                <a16:creationId xmlns:a16="http://schemas.microsoft.com/office/drawing/2014/main" id="{B81C28A1-6875-40D7-8278-094EE6CC1E7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504910" y="131046"/>
            <a:ext cx="3209671" cy="6595908"/>
          </a:xfrm>
          <a:prstGeom prst="rect">
            <a:avLst/>
          </a:prstGeom>
        </p:spPr>
      </p:pic>
      <p:sp>
        <p:nvSpPr>
          <p:cNvPr id="7" name="矩形 6">
            <a:extLst>
              <a:ext uri="{FF2B5EF4-FFF2-40B4-BE49-F238E27FC236}">
                <a16:creationId xmlns:a16="http://schemas.microsoft.com/office/drawing/2014/main" id="{D8DB89F3-C974-9E4C-9DC8-9329FB9E0906}"/>
              </a:ext>
            </a:extLst>
          </p:cNvPr>
          <p:cNvSpPr/>
          <p:nvPr/>
        </p:nvSpPr>
        <p:spPr>
          <a:xfrm>
            <a:off x="1517140" y="1023780"/>
            <a:ext cx="3332964" cy="461665"/>
          </a:xfrm>
          <a:prstGeom prst="rect">
            <a:avLst/>
          </a:prstGeom>
        </p:spPr>
        <p:txBody>
          <a:bodyPr wrap="none">
            <a:spAutoFit/>
          </a:bodyPr>
          <a:lstStyle/>
          <a:p>
            <a:pPr lvl="0" eaLnBrk="0" fontAlgn="base" hangingPunct="0">
              <a:spcBef>
                <a:spcPct val="0"/>
              </a:spcBef>
              <a:spcAft>
                <a:spcPct val="0"/>
              </a:spcAft>
            </a:pPr>
            <a:r>
              <a:rPr lang="zh-CN" altLang="zh-CN" sz="2400" b="1" dirty="0">
                <a:latin typeface="Arial Unicode MS" panose="020B0604020202020204" pitchFamily="34" charset="-128"/>
                <a:cs typeface="宋体" panose="02010600030101010101" pitchFamily="2" charset="-122"/>
              </a:rPr>
              <a:t>与</a:t>
            </a:r>
            <a:r>
              <a:rPr lang="en-US" altLang="zh-CN" sz="2400" b="1" dirty="0">
                <a:latin typeface="Arial Unicode MS" panose="020B0604020202020204" pitchFamily="34" charset="-128"/>
                <a:cs typeface="宋体" panose="02010600030101010101" pitchFamily="2" charset="-122"/>
              </a:rPr>
              <a:t>Adaboost</a:t>
            </a:r>
            <a:r>
              <a:rPr lang="zh-CN" altLang="zh-CN" sz="2400" b="1" dirty="0">
                <a:latin typeface="Arial Unicode MS" panose="020B0604020202020204" pitchFamily="34" charset="-128"/>
                <a:cs typeface="宋体" panose="02010600030101010101" pitchFamily="2" charset="-122"/>
              </a:rPr>
              <a:t>决策树比较</a:t>
            </a:r>
            <a:endParaRPr lang="en-US" altLang="zh-CN" sz="2400" b="1" dirty="0">
              <a:latin typeface="Arial Unicode MS" panose="020B0604020202020204" pitchFamily="34" charset="-128"/>
              <a:cs typeface="宋体" panose="02010600030101010101" pitchFamily="2" charset="-122"/>
            </a:endParaRPr>
          </a:p>
        </p:txBody>
      </p:sp>
      <p:sp>
        <p:nvSpPr>
          <p:cNvPr id="9" name="TextBox 1">
            <a:extLst>
              <a:ext uri="{FF2B5EF4-FFF2-40B4-BE49-F238E27FC236}">
                <a16:creationId xmlns:a16="http://schemas.microsoft.com/office/drawing/2014/main" id="{BA53DA53-7327-4004-B1E3-3E6D1CDC636F}"/>
              </a:ext>
            </a:extLst>
          </p:cNvPr>
          <p:cNvSpPr txBox="1"/>
          <p:nvPr/>
        </p:nvSpPr>
        <p:spPr>
          <a:xfrm>
            <a:off x="618242" y="734771"/>
            <a:ext cx="2670241" cy="315343"/>
          </a:xfrm>
          <a:prstGeom prst="rect">
            <a:avLst/>
          </a:prstGeom>
          <a:noFill/>
        </p:spPr>
        <p:txBody>
          <a:bodyPr wrap="square" lIns="0" tIns="0" rIns="0" rtlCol="0">
            <a:spAutoFit/>
          </a:bodyPr>
          <a:lstStyle/>
          <a:p>
            <a:pPr>
              <a:lnSpc>
                <a:spcPts val="2300"/>
              </a:lnSpc>
            </a:pPr>
            <a:r>
              <a:rPr lang="en-US" altLang="zh-CN" sz="1400" dirty="0">
                <a:solidFill>
                  <a:srgbClr val="063D54"/>
                </a:solidFill>
                <a:cs typeface="+mn-ea"/>
              </a:rPr>
              <a:t>Easy Ensemble decision tree</a:t>
            </a:r>
          </a:p>
        </p:txBody>
      </p:sp>
    </p:spTree>
    <p:extLst>
      <p:ext uri="{BB962C8B-B14F-4D97-AF65-F5344CB8AC3E}">
        <p14:creationId xmlns:p14="http://schemas.microsoft.com/office/powerpoint/2010/main" val="26691462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right)">
                                      <p:cBhvr>
                                        <p:cTn id="8" dur="500"/>
                                        <p:tgtEl>
                                          <p:spTgt spid="51"/>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righ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4A04B9-E7FA-6547-86B6-2060872B98D2}"/>
              </a:ext>
            </a:extLst>
          </p:cNvPr>
          <p:cNvSpPr txBox="1"/>
          <p:nvPr/>
        </p:nvSpPr>
        <p:spPr>
          <a:xfrm>
            <a:off x="618243" y="328481"/>
            <a:ext cx="4390626"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2.5 </a:t>
            </a:r>
            <a:r>
              <a:rPr lang="en-US" altLang="zh-CN" sz="2400" dirty="0">
                <a:solidFill>
                  <a:srgbClr val="063D54"/>
                </a:solidFill>
                <a:cs typeface="+mn-ea"/>
              </a:rPr>
              <a:t>Balanced Cascade</a:t>
            </a:r>
            <a:r>
              <a:rPr lang="zh-CN" altLang="zh-CN" sz="2400" dirty="0">
                <a:solidFill>
                  <a:srgbClr val="063D54"/>
                </a:solidFill>
                <a:cs typeface="+mn-ea"/>
              </a:rPr>
              <a:t>集成决策树</a:t>
            </a:r>
          </a:p>
        </p:txBody>
      </p:sp>
      <p:pic>
        <p:nvPicPr>
          <p:cNvPr id="4" name="图片 3">
            <a:extLst>
              <a:ext uri="{FF2B5EF4-FFF2-40B4-BE49-F238E27FC236}">
                <a16:creationId xmlns:a16="http://schemas.microsoft.com/office/drawing/2014/main" id="{CB40532D-1EF3-9246-97E9-4BC15C479E65}"/>
              </a:ext>
            </a:extLst>
          </p:cNvPr>
          <p:cNvPicPr>
            <a:picLocks noChangeAspect="1"/>
          </p:cNvPicPr>
          <p:nvPr/>
        </p:nvPicPr>
        <p:blipFill>
          <a:blip r:embed="rId2"/>
          <a:stretch>
            <a:fillRect/>
          </a:stretch>
        </p:blipFill>
        <p:spPr>
          <a:xfrm>
            <a:off x="1193059" y="1184221"/>
            <a:ext cx="4199486" cy="5243381"/>
          </a:xfrm>
          <a:prstGeom prst="rect">
            <a:avLst/>
          </a:prstGeom>
        </p:spPr>
      </p:pic>
      <p:sp>
        <p:nvSpPr>
          <p:cNvPr id="5" name="文本框 4">
            <a:extLst>
              <a:ext uri="{FF2B5EF4-FFF2-40B4-BE49-F238E27FC236}">
                <a16:creationId xmlns:a16="http://schemas.microsoft.com/office/drawing/2014/main" id="{767EEF39-A77E-D046-AFCE-72A4023B9A0C}"/>
              </a:ext>
            </a:extLst>
          </p:cNvPr>
          <p:cNvSpPr txBox="1"/>
          <p:nvPr/>
        </p:nvSpPr>
        <p:spPr>
          <a:xfrm>
            <a:off x="5860107" y="2361952"/>
            <a:ext cx="5715366" cy="1677447"/>
          </a:xfrm>
          <a:prstGeom prst="rect">
            <a:avLst/>
          </a:prstGeom>
          <a:noFill/>
        </p:spPr>
        <p:txBody>
          <a:bodyPr wrap="square" rtlCol="0">
            <a:spAutoFit/>
          </a:bodyPr>
          <a:lstStyle/>
          <a:p>
            <a:pPr>
              <a:lnSpc>
                <a:spcPct val="200000"/>
              </a:lnSpc>
            </a:pPr>
            <a:r>
              <a:rPr lang="en-US" altLang="zh-CN" dirty="0"/>
              <a:t>Balanced</a:t>
            </a:r>
            <a:r>
              <a:rPr lang="zh-CN" altLang="en-US" dirty="0"/>
              <a:t> </a:t>
            </a:r>
            <a:r>
              <a:rPr lang="en-US" altLang="zh-CN" dirty="0"/>
              <a:t>Cascade</a:t>
            </a:r>
            <a:r>
              <a:rPr lang="zh-CN" altLang="en-US" dirty="0"/>
              <a:t>算法算法与</a:t>
            </a:r>
            <a:r>
              <a:rPr lang="en-US" altLang="zh-CN" dirty="0"/>
              <a:t>Easy</a:t>
            </a:r>
            <a:r>
              <a:rPr lang="zh-CN" altLang="en-US" dirty="0"/>
              <a:t> </a:t>
            </a:r>
            <a:r>
              <a:rPr lang="en-US" altLang="zh-CN" dirty="0"/>
              <a:t>Ensemble</a:t>
            </a:r>
            <a:r>
              <a:rPr lang="zh-CN" altLang="en-US" dirty="0"/>
              <a:t>算法不同之处在于每次训练后都删除正确分类的多类样本，能更高效地利用数据</a:t>
            </a:r>
          </a:p>
        </p:txBody>
      </p:sp>
      <p:sp>
        <p:nvSpPr>
          <p:cNvPr id="6" name="TextBox 1">
            <a:extLst>
              <a:ext uri="{FF2B5EF4-FFF2-40B4-BE49-F238E27FC236}">
                <a16:creationId xmlns:a16="http://schemas.microsoft.com/office/drawing/2014/main" id="{342FBB12-6731-4447-BEC3-62B8D13D2C0E}"/>
              </a:ext>
            </a:extLst>
          </p:cNvPr>
          <p:cNvSpPr txBox="1"/>
          <p:nvPr/>
        </p:nvSpPr>
        <p:spPr>
          <a:xfrm>
            <a:off x="618242" y="734771"/>
            <a:ext cx="2770909" cy="315343"/>
          </a:xfrm>
          <a:prstGeom prst="rect">
            <a:avLst/>
          </a:prstGeom>
          <a:noFill/>
        </p:spPr>
        <p:txBody>
          <a:bodyPr wrap="square" lIns="0" tIns="0" rIns="0" rtlCol="0">
            <a:spAutoFit/>
          </a:bodyPr>
          <a:lstStyle/>
          <a:p>
            <a:pPr>
              <a:lnSpc>
                <a:spcPts val="2300"/>
              </a:lnSpc>
            </a:pPr>
            <a:r>
              <a:rPr lang="en-US" altLang="zh-CN" sz="1400" dirty="0">
                <a:solidFill>
                  <a:srgbClr val="063D54"/>
                </a:solidFill>
                <a:cs typeface="+mn-ea"/>
              </a:rPr>
              <a:t>Balanced Cascade decision tree</a:t>
            </a:r>
          </a:p>
        </p:txBody>
      </p:sp>
    </p:spTree>
    <p:extLst>
      <p:ext uri="{BB962C8B-B14F-4D97-AF65-F5344CB8AC3E}">
        <p14:creationId xmlns:p14="http://schemas.microsoft.com/office/powerpoint/2010/main" val="417673140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11035" y="-8265"/>
            <a:ext cx="4580965" cy="6858000"/>
          </a:xfrm>
          <a:prstGeom prst="rect">
            <a:avLst/>
          </a:prstGeom>
          <a:solidFill>
            <a:srgbClr val="063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Rectangle 25"/>
          <p:cNvSpPr/>
          <p:nvPr/>
        </p:nvSpPr>
        <p:spPr>
          <a:xfrm>
            <a:off x="1263791" y="2584211"/>
            <a:ext cx="1040914" cy="283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组合 11">
            <a:extLst>
              <a:ext uri="{FF2B5EF4-FFF2-40B4-BE49-F238E27FC236}">
                <a16:creationId xmlns:a16="http://schemas.microsoft.com/office/drawing/2014/main" id="{656F9A42-D7F6-4F6C-AF1E-5565DC3D4701}"/>
              </a:ext>
            </a:extLst>
          </p:cNvPr>
          <p:cNvGrpSpPr/>
          <p:nvPr/>
        </p:nvGrpSpPr>
        <p:grpSpPr>
          <a:xfrm>
            <a:off x="619705" y="3429000"/>
            <a:ext cx="6599242" cy="1197459"/>
            <a:chOff x="1122793" y="4804382"/>
            <a:chExt cx="4529736" cy="750378"/>
          </a:xfrm>
        </p:grpSpPr>
        <p:grpSp>
          <p:nvGrpSpPr>
            <p:cNvPr id="39" name="Group 38"/>
            <p:cNvGrpSpPr/>
            <p:nvPr/>
          </p:nvGrpSpPr>
          <p:grpSpPr>
            <a:xfrm flipH="1">
              <a:off x="1122793" y="4804382"/>
              <a:ext cx="752008" cy="750378"/>
              <a:chOff x="8963079" y="3100785"/>
              <a:chExt cx="823913" cy="823913"/>
            </a:xfrm>
          </p:grpSpPr>
          <p:sp>
            <p:nvSpPr>
              <p:cNvPr id="40" name="Oval 68"/>
              <p:cNvSpPr>
                <a:spLocks noChangeArrowheads="1"/>
              </p:cNvSpPr>
              <p:nvPr/>
            </p:nvSpPr>
            <p:spPr bwMode="auto">
              <a:xfrm>
                <a:off x="8963079" y="3100785"/>
                <a:ext cx="823913" cy="823913"/>
              </a:xfrm>
              <a:prstGeom prst="ellipse">
                <a:avLst/>
              </a:prstGeom>
              <a:solidFill>
                <a:srgbClr val="063D54"/>
              </a:solidFill>
              <a:ln w="57150">
                <a:noFill/>
                <a:round/>
              </a:ln>
              <a:effectLst>
                <a:outerShdw blurRad="76200" dir="18900000" sy="23000" kx="-1200000" algn="bl" rotWithShape="0">
                  <a:prstClr val="black">
                    <a:alpha val="20000"/>
                  </a:prstClr>
                </a:outerShdw>
              </a:effectLst>
            </p:spPr>
            <p:txBody>
              <a:bodyPr vert="horz" wrap="square" lIns="91440" tIns="45720" rIns="91440" bIns="45720" numCol="1" anchor="t" anchorCtr="0" compatLnSpc="1"/>
              <a:lstStyle/>
              <a:p>
                <a:endParaRPr lang="en-US" sz="1050"/>
              </a:p>
            </p:txBody>
          </p:sp>
          <p:grpSp>
            <p:nvGrpSpPr>
              <p:cNvPr id="41" name="Group 40"/>
              <p:cNvGrpSpPr/>
              <p:nvPr/>
            </p:nvGrpSpPr>
            <p:grpSpPr>
              <a:xfrm>
                <a:off x="9215683" y="3334473"/>
                <a:ext cx="356535" cy="356535"/>
                <a:chOff x="5284944" y="4097872"/>
                <a:chExt cx="356535" cy="356535"/>
              </a:xfrm>
              <a:solidFill>
                <a:schemeClr val="bg1"/>
              </a:solidFill>
            </p:grpSpPr>
            <p:sp>
              <p:nvSpPr>
                <p:cNvPr id="42" name="Freeform 41"/>
                <p:cNvSpPr>
                  <a:spLocks noEditPoints="1"/>
                </p:cNvSpPr>
                <p:nvPr/>
              </p:nvSpPr>
              <p:spPr bwMode="auto">
                <a:xfrm>
                  <a:off x="5284944" y="4097872"/>
                  <a:ext cx="356535" cy="356535"/>
                </a:xfrm>
                <a:custGeom>
                  <a:avLst/>
                  <a:gdLst>
                    <a:gd name="T0" fmla="*/ 83 w 128"/>
                    <a:gd name="T1" fmla="*/ 40 h 128"/>
                    <a:gd name="T2" fmla="*/ 64 w 128"/>
                    <a:gd name="T3" fmla="*/ 0 h 128"/>
                    <a:gd name="T4" fmla="*/ 36 w 128"/>
                    <a:gd name="T5" fmla="*/ 41 h 128"/>
                    <a:gd name="T6" fmla="*/ 32 w 128"/>
                    <a:gd name="T7" fmla="*/ 43 h 128"/>
                    <a:gd name="T8" fmla="*/ 12 w 128"/>
                    <a:gd name="T9" fmla="*/ 40 h 128"/>
                    <a:gd name="T10" fmla="*/ 0 w 128"/>
                    <a:gd name="T11" fmla="*/ 116 h 128"/>
                    <a:gd name="T12" fmla="*/ 24 w 128"/>
                    <a:gd name="T13" fmla="*/ 128 h 128"/>
                    <a:gd name="T14" fmla="*/ 35 w 128"/>
                    <a:gd name="T15" fmla="*/ 121 h 128"/>
                    <a:gd name="T16" fmla="*/ 36 w 128"/>
                    <a:gd name="T17" fmla="*/ 121 h 128"/>
                    <a:gd name="T18" fmla="*/ 76 w 128"/>
                    <a:gd name="T19" fmla="*/ 128 h 128"/>
                    <a:gd name="T20" fmla="*/ 112 w 128"/>
                    <a:gd name="T21" fmla="*/ 120 h 128"/>
                    <a:gd name="T22" fmla="*/ 114 w 128"/>
                    <a:gd name="T23" fmla="*/ 109 h 128"/>
                    <a:gd name="T24" fmla="*/ 121 w 128"/>
                    <a:gd name="T25" fmla="*/ 88 h 128"/>
                    <a:gd name="T26" fmla="*/ 124 w 128"/>
                    <a:gd name="T27" fmla="*/ 67 h 128"/>
                    <a:gd name="T28" fmla="*/ 128 w 128"/>
                    <a:gd name="T29" fmla="*/ 58 h 128"/>
                    <a:gd name="T30" fmla="*/ 117 w 128"/>
                    <a:gd name="T31" fmla="*/ 42 h 128"/>
                    <a:gd name="T32" fmla="*/ 24 w 128"/>
                    <a:gd name="T33" fmla="*/ 120 h 128"/>
                    <a:gd name="T34" fmla="*/ 8 w 128"/>
                    <a:gd name="T35" fmla="*/ 116 h 128"/>
                    <a:gd name="T36" fmla="*/ 12 w 128"/>
                    <a:gd name="T37" fmla="*/ 48 h 128"/>
                    <a:gd name="T38" fmla="*/ 28 w 128"/>
                    <a:gd name="T39" fmla="*/ 52 h 128"/>
                    <a:gd name="T40" fmla="*/ 120 w 128"/>
                    <a:gd name="T41" fmla="*/ 58 h 128"/>
                    <a:gd name="T42" fmla="*/ 104 w 128"/>
                    <a:gd name="T43" fmla="*/ 64 h 128"/>
                    <a:gd name="T44" fmla="*/ 104 w 128"/>
                    <a:gd name="T45" fmla="*/ 68 h 128"/>
                    <a:gd name="T46" fmla="*/ 118 w 128"/>
                    <a:gd name="T47" fmla="*/ 75 h 128"/>
                    <a:gd name="T48" fmla="*/ 100 w 128"/>
                    <a:gd name="T49" fmla="*/ 84 h 128"/>
                    <a:gd name="T50" fmla="*/ 100 w 128"/>
                    <a:gd name="T51" fmla="*/ 88 h 128"/>
                    <a:gd name="T52" fmla="*/ 113 w 128"/>
                    <a:gd name="T53" fmla="*/ 96 h 128"/>
                    <a:gd name="T54" fmla="*/ 96 w 128"/>
                    <a:gd name="T55" fmla="*/ 104 h 128"/>
                    <a:gd name="T56" fmla="*/ 96 w 128"/>
                    <a:gd name="T57" fmla="*/ 108 h 128"/>
                    <a:gd name="T58" fmla="*/ 106 w 128"/>
                    <a:gd name="T59" fmla="*/ 114 h 128"/>
                    <a:gd name="T60" fmla="*/ 98 w 128"/>
                    <a:gd name="T61" fmla="*/ 120 h 128"/>
                    <a:gd name="T62" fmla="*/ 54 w 128"/>
                    <a:gd name="T63" fmla="*/ 117 h 128"/>
                    <a:gd name="T64" fmla="*/ 32 w 128"/>
                    <a:gd name="T65" fmla="*/ 110 h 128"/>
                    <a:gd name="T66" fmla="*/ 35 w 128"/>
                    <a:gd name="T67" fmla="*/ 50 h 128"/>
                    <a:gd name="T68" fmla="*/ 60 w 128"/>
                    <a:gd name="T69" fmla="*/ 12 h 128"/>
                    <a:gd name="T70" fmla="*/ 76 w 128"/>
                    <a:gd name="T71" fmla="*/ 27 h 128"/>
                    <a:gd name="T72" fmla="*/ 115 w 128"/>
                    <a:gd name="T73" fmla="*/ 50 h 128"/>
                    <a:gd name="T74" fmla="*/ 120 w 128"/>
                    <a:gd name="T75"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117" y="42"/>
                      </a:moveTo>
                      <a:cubicBezTo>
                        <a:pt x="112" y="41"/>
                        <a:pt x="100" y="41"/>
                        <a:pt x="83" y="40"/>
                      </a:cubicBezTo>
                      <a:cubicBezTo>
                        <a:pt x="84" y="36"/>
                        <a:pt x="84" y="33"/>
                        <a:pt x="84" y="27"/>
                      </a:cubicBezTo>
                      <a:cubicBezTo>
                        <a:pt x="84" y="13"/>
                        <a:pt x="73" y="0"/>
                        <a:pt x="64" y="0"/>
                      </a:cubicBezTo>
                      <a:cubicBezTo>
                        <a:pt x="57" y="0"/>
                        <a:pt x="52" y="5"/>
                        <a:pt x="52" y="12"/>
                      </a:cubicBezTo>
                      <a:cubicBezTo>
                        <a:pt x="52" y="20"/>
                        <a:pt x="49" y="34"/>
                        <a:pt x="36" y="41"/>
                      </a:cubicBezTo>
                      <a:cubicBezTo>
                        <a:pt x="35" y="41"/>
                        <a:pt x="32" y="43"/>
                        <a:pt x="32" y="43"/>
                      </a:cubicBezTo>
                      <a:cubicBezTo>
                        <a:pt x="32" y="43"/>
                        <a:pt x="32" y="43"/>
                        <a:pt x="32" y="43"/>
                      </a:cubicBezTo>
                      <a:cubicBezTo>
                        <a:pt x="30" y="41"/>
                        <a:pt x="27" y="40"/>
                        <a:pt x="24" y="40"/>
                      </a:cubicBezTo>
                      <a:cubicBezTo>
                        <a:pt x="12" y="40"/>
                        <a:pt x="12" y="40"/>
                        <a:pt x="12" y="40"/>
                      </a:cubicBezTo>
                      <a:cubicBezTo>
                        <a:pt x="5" y="40"/>
                        <a:pt x="0" y="45"/>
                        <a:pt x="0" y="52"/>
                      </a:cubicBezTo>
                      <a:cubicBezTo>
                        <a:pt x="0" y="116"/>
                        <a:pt x="0" y="116"/>
                        <a:pt x="0" y="116"/>
                      </a:cubicBezTo>
                      <a:cubicBezTo>
                        <a:pt x="0" y="123"/>
                        <a:pt x="5" y="128"/>
                        <a:pt x="12" y="128"/>
                      </a:cubicBezTo>
                      <a:cubicBezTo>
                        <a:pt x="24" y="128"/>
                        <a:pt x="24" y="128"/>
                        <a:pt x="24" y="128"/>
                      </a:cubicBezTo>
                      <a:cubicBezTo>
                        <a:pt x="29" y="128"/>
                        <a:pt x="33" y="125"/>
                        <a:pt x="35" y="121"/>
                      </a:cubicBezTo>
                      <a:cubicBezTo>
                        <a:pt x="35" y="121"/>
                        <a:pt x="35" y="121"/>
                        <a:pt x="35" y="121"/>
                      </a:cubicBezTo>
                      <a:cubicBezTo>
                        <a:pt x="35" y="121"/>
                        <a:pt x="35" y="121"/>
                        <a:pt x="36" y="121"/>
                      </a:cubicBezTo>
                      <a:cubicBezTo>
                        <a:pt x="36" y="121"/>
                        <a:pt x="36" y="121"/>
                        <a:pt x="36" y="121"/>
                      </a:cubicBezTo>
                      <a:cubicBezTo>
                        <a:pt x="38" y="122"/>
                        <a:pt x="43" y="123"/>
                        <a:pt x="52" y="125"/>
                      </a:cubicBezTo>
                      <a:cubicBezTo>
                        <a:pt x="54" y="126"/>
                        <a:pt x="65" y="128"/>
                        <a:pt x="76" y="128"/>
                      </a:cubicBezTo>
                      <a:cubicBezTo>
                        <a:pt x="98" y="128"/>
                        <a:pt x="98" y="128"/>
                        <a:pt x="98" y="128"/>
                      </a:cubicBezTo>
                      <a:cubicBezTo>
                        <a:pt x="105" y="128"/>
                        <a:pt x="109" y="125"/>
                        <a:pt x="112" y="120"/>
                      </a:cubicBezTo>
                      <a:cubicBezTo>
                        <a:pt x="112" y="120"/>
                        <a:pt x="113" y="118"/>
                        <a:pt x="114" y="116"/>
                      </a:cubicBezTo>
                      <a:cubicBezTo>
                        <a:pt x="115" y="114"/>
                        <a:pt x="115" y="112"/>
                        <a:pt x="114" y="109"/>
                      </a:cubicBezTo>
                      <a:cubicBezTo>
                        <a:pt x="118" y="106"/>
                        <a:pt x="120" y="102"/>
                        <a:pt x="121" y="99"/>
                      </a:cubicBezTo>
                      <a:cubicBezTo>
                        <a:pt x="122" y="94"/>
                        <a:pt x="122" y="90"/>
                        <a:pt x="121" y="88"/>
                      </a:cubicBezTo>
                      <a:cubicBezTo>
                        <a:pt x="123" y="85"/>
                        <a:pt x="125" y="82"/>
                        <a:pt x="126" y="77"/>
                      </a:cubicBezTo>
                      <a:cubicBezTo>
                        <a:pt x="127" y="73"/>
                        <a:pt x="126" y="70"/>
                        <a:pt x="124" y="67"/>
                      </a:cubicBezTo>
                      <a:cubicBezTo>
                        <a:pt x="127" y="65"/>
                        <a:pt x="128" y="61"/>
                        <a:pt x="128" y="58"/>
                      </a:cubicBezTo>
                      <a:cubicBezTo>
                        <a:pt x="128" y="58"/>
                        <a:pt x="128" y="58"/>
                        <a:pt x="128" y="58"/>
                      </a:cubicBezTo>
                      <a:cubicBezTo>
                        <a:pt x="128" y="57"/>
                        <a:pt x="128" y="57"/>
                        <a:pt x="128" y="56"/>
                      </a:cubicBezTo>
                      <a:cubicBezTo>
                        <a:pt x="128" y="51"/>
                        <a:pt x="125" y="44"/>
                        <a:pt x="117" y="42"/>
                      </a:cubicBezTo>
                      <a:close/>
                      <a:moveTo>
                        <a:pt x="28" y="116"/>
                      </a:moveTo>
                      <a:cubicBezTo>
                        <a:pt x="28" y="118"/>
                        <a:pt x="26" y="120"/>
                        <a:pt x="24" y="120"/>
                      </a:cubicBezTo>
                      <a:cubicBezTo>
                        <a:pt x="12" y="120"/>
                        <a:pt x="12" y="120"/>
                        <a:pt x="12" y="120"/>
                      </a:cubicBezTo>
                      <a:cubicBezTo>
                        <a:pt x="10" y="120"/>
                        <a:pt x="8" y="118"/>
                        <a:pt x="8" y="116"/>
                      </a:cubicBezTo>
                      <a:cubicBezTo>
                        <a:pt x="8" y="52"/>
                        <a:pt x="8" y="52"/>
                        <a:pt x="8" y="52"/>
                      </a:cubicBezTo>
                      <a:cubicBezTo>
                        <a:pt x="8" y="50"/>
                        <a:pt x="10" y="48"/>
                        <a:pt x="12" y="48"/>
                      </a:cubicBezTo>
                      <a:cubicBezTo>
                        <a:pt x="24" y="48"/>
                        <a:pt x="24" y="48"/>
                        <a:pt x="24" y="48"/>
                      </a:cubicBezTo>
                      <a:cubicBezTo>
                        <a:pt x="26" y="48"/>
                        <a:pt x="28" y="50"/>
                        <a:pt x="28" y="52"/>
                      </a:cubicBezTo>
                      <a:lnTo>
                        <a:pt x="28" y="116"/>
                      </a:lnTo>
                      <a:close/>
                      <a:moveTo>
                        <a:pt x="120" y="58"/>
                      </a:moveTo>
                      <a:cubicBezTo>
                        <a:pt x="120" y="60"/>
                        <a:pt x="119" y="64"/>
                        <a:pt x="112" y="64"/>
                      </a:cubicBezTo>
                      <a:cubicBezTo>
                        <a:pt x="106" y="64"/>
                        <a:pt x="104" y="64"/>
                        <a:pt x="104" y="64"/>
                      </a:cubicBezTo>
                      <a:cubicBezTo>
                        <a:pt x="103" y="64"/>
                        <a:pt x="102" y="65"/>
                        <a:pt x="102" y="66"/>
                      </a:cubicBezTo>
                      <a:cubicBezTo>
                        <a:pt x="102" y="67"/>
                        <a:pt x="103" y="68"/>
                        <a:pt x="104" y="68"/>
                      </a:cubicBezTo>
                      <a:cubicBezTo>
                        <a:pt x="104" y="68"/>
                        <a:pt x="106" y="68"/>
                        <a:pt x="112" y="68"/>
                      </a:cubicBezTo>
                      <a:cubicBezTo>
                        <a:pt x="118" y="68"/>
                        <a:pt x="119" y="73"/>
                        <a:pt x="118" y="75"/>
                      </a:cubicBezTo>
                      <a:cubicBezTo>
                        <a:pt x="118" y="78"/>
                        <a:pt x="116" y="84"/>
                        <a:pt x="110" y="84"/>
                      </a:cubicBezTo>
                      <a:cubicBezTo>
                        <a:pt x="103" y="84"/>
                        <a:pt x="100" y="84"/>
                        <a:pt x="100" y="84"/>
                      </a:cubicBezTo>
                      <a:cubicBezTo>
                        <a:pt x="99" y="84"/>
                        <a:pt x="98" y="85"/>
                        <a:pt x="98" y="86"/>
                      </a:cubicBezTo>
                      <a:cubicBezTo>
                        <a:pt x="98" y="87"/>
                        <a:pt x="99" y="88"/>
                        <a:pt x="100" y="88"/>
                      </a:cubicBezTo>
                      <a:cubicBezTo>
                        <a:pt x="100" y="88"/>
                        <a:pt x="105" y="88"/>
                        <a:pt x="108" y="88"/>
                      </a:cubicBezTo>
                      <a:cubicBezTo>
                        <a:pt x="115" y="88"/>
                        <a:pt x="114" y="93"/>
                        <a:pt x="113" y="96"/>
                      </a:cubicBezTo>
                      <a:cubicBezTo>
                        <a:pt x="112" y="100"/>
                        <a:pt x="111" y="104"/>
                        <a:pt x="103" y="104"/>
                      </a:cubicBezTo>
                      <a:cubicBezTo>
                        <a:pt x="100" y="104"/>
                        <a:pt x="96" y="104"/>
                        <a:pt x="96" y="104"/>
                      </a:cubicBezTo>
                      <a:cubicBezTo>
                        <a:pt x="95" y="104"/>
                        <a:pt x="94" y="105"/>
                        <a:pt x="94" y="106"/>
                      </a:cubicBezTo>
                      <a:cubicBezTo>
                        <a:pt x="94" y="107"/>
                        <a:pt x="95" y="108"/>
                        <a:pt x="96" y="108"/>
                      </a:cubicBezTo>
                      <a:cubicBezTo>
                        <a:pt x="96" y="108"/>
                        <a:pt x="99" y="108"/>
                        <a:pt x="102" y="108"/>
                      </a:cubicBezTo>
                      <a:cubicBezTo>
                        <a:pt x="107" y="108"/>
                        <a:pt x="107" y="112"/>
                        <a:pt x="106" y="114"/>
                      </a:cubicBezTo>
                      <a:cubicBezTo>
                        <a:pt x="106" y="115"/>
                        <a:pt x="105" y="116"/>
                        <a:pt x="105" y="117"/>
                      </a:cubicBezTo>
                      <a:cubicBezTo>
                        <a:pt x="104" y="119"/>
                        <a:pt x="102" y="120"/>
                        <a:pt x="98" y="120"/>
                      </a:cubicBezTo>
                      <a:cubicBezTo>
                        <a:pt x="76" y="120"/>
                        <a:pt x="76" y="120"/>
                        <a:pt x="76" y="120"/>
                      </a:cubicBezTo>
                      <a:cubicBezTo>
                        <a:pt x="65" y="120"/>
                        <a:pt x="54" y="118"/>
                        <a:pt x="54" y="117"/>
                      </a:cubicBezTo>
                      <a:cubicBezTo>
                        <a:pt x="37" y="114"/>
                        <a:pt x="36" y="113"/>
                        <a:pt x="35" y="113"/>
                      </a:cubicBezTo>
                      <a:cubicBezTo>
                        <a:pt x="35" y="113"/>
                        <a:pt x="32" y="112"/>
                        <a:pt x="32" y="110"/>
                      </a:cubicBezTo>
                      <a:cubicBezTo>
                        <a:pt x="32" y="54"/>
                        <a:pt x="32" y="54"/>
                        <a:pt x="32" y="54"/>
                      </a:cubicBezTo>
                      <a:cubicBezTo>
                        <a:pt x="32" y="52"/>
                        <a:pt x="33" y="51"/>
                        <a:pt x="35" y="50"/>
                      </a:cubicBezTo>
                      <a:cubicBezTo>
                        <a:pt x="35" y="50"/>
                        <a:pt x="36" y="50"/>
                        <a:pt x="36" y="50"/>
                      </a:cubicBezTo>
                      <a:cubicBezTo>
                        <a:pt x="54" y="42"/>
                        <a:pt x="60" y="26"/>
                        <a:pt x="60" y="12"/>
                      </a:cubicBezTo>
                      <a:cubicBezTo>
                        <a:pt x="60" y="10"/>
                        <a:pt x="62" y="8"/>
                        <a:pt x="64" y="8"/>
                      </a:cubicBezTo>
                      <a:cubicBezTo>
                        <a:pt x="68" y="8"/>
                        <a:pt x="76" y="16"/>
                        <a:pt x="76" y="27"/>
                      </a:cubicBezTo>
                      <a:cubicBezTo>
                        <a:pt x="76" y="36"/>
                        <a:pt x="75" y="38"/>
                        <a:pt x="72" y="48"/>
                      </a:cubicBezTo>
                      <a:cubicBezTo>
                        <a:pt x="112" y="48"/>
                        <a:pt x="112" y="49"/>
                        <a:pt x="115" y="50"/>
                      </a:cubicBezTo>
                      <a:cubicBezTo>
                        <a:pt x="120" y="51"/>
                        <a:pt x="120" y="54"/>
                        <a:pt x="120" y="56"/>
                      </a:cubicBezTo>
                      <a:cubicBezTo>
                        <a:pt x="120" y="57"/>
                        <a:pt x="120" y="57"/>
                        <a:pt x="120"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050"/>
                </a:p>
              </p:txBody>
            </p:sp>
            <p:sp>
              <p:nvSpPr>
                <p:cNvPr id="43" name="Freeform 42"/>
                <p:cNvSpPr>
                  <a:spLocks noEditPoints="1"/>
                </p:cNvSpPr>
                <p:nvPr/>
              </p:nvSpPr>
              <p:spPr bwMode="auto">
                <a:xfrm>
                  <a:off x="5318110" y="4386693"/>
                  <a:ext cx="33166" cy="34548"/>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050"/>
                </a:p>
              </p:txBody>
            </p:sp>
          </p:grpSp>
        </p:grpSp>
        <p:sp>
          <p:nvSpPr>
            <p:cNvPr id="51" name="Rectangle 4"/>
            <p:cNvSpPr/>
            <p:nvPr/>
          </p:nvSpPr>
          <p:spPr bwMode="auto">
            <a:xfrm>
              <a:off x="2138548" y="4825557"/>
              <a:ext cx="3513981" cy="381000"/>
            </a:xfrm>
            <a:prstGeom prst="rect">
              <a:avLst/>
            </a:prstGeom>
            <a:noFill/>
            <a:ln>
              <a:noFill/>
            </a:ln>
          </p:spPr>
          <p:txBody>
            <a:bodyPr lIns="0" tIns="0" rIns="0" bIns="0" anchor="ctr"/>
            <a:lstStyle/>
            <a:p>
              <a:r>
                <a:rPr lang="zh-CN" altLang="en-US" sz="2800" dirty="0">
                  <a:latin typeface="Lato" panose="020F0502020204030203" pitchFamily="34" charset="0"/>
                  <a:ea typeface="Open Sans" panose="020B0606030504020204" pitchFamily="34" charset="0"/>
                  <a:cs typeface="Lato" panose="020F0502020204030203" pitchFamily="34" charset="0"/>
                  <a:sym typeface="Verdana" panose="020B0604030504040204" charset="0"/>
                </a:rPr>
                <a:t>这是一个开源的数据库，所以我们直接在官网下载数据即可</a:t>
              </a:r>
              <a:endParaRPr lang="en-US" sz="2800" dirty="0">
                <a:latin typeface="Lato" panose="020F0502020204030203" pitchFamily="34" charset="0"/>
                <a:ea typeface="Open Sans" panose="020B0606030504020204" pitchFamily="34" charset="0"/>
                <a:cs typeface="Lato" panose="020F0502020204030203" pitchFamily="34" charset="0"/>
                <a:sym typeface="Verdana" panose="020B0604030504040204" charset="0"/>
              </a:endParaRPr>
            </a:p>
          </p:txBody>
        </p:sp>
      </p:grpSp>
      <p:sp>
        <p:nvSpPr>
          <p:cNvPr id="76" name="TextBox 75"/>
          <p:cNvSpPr txBox="1"/>
          <p:nvPr/>
        </p:nvSpPr>
        <p:spPr>
          <a:xfrm>
            <a:off x="7904379" y="1947114"/>
            <a:ext cx="4071616" cy="3725251"/>
          </a:xfrm>
          <a:prstGeom prst="rect">
            <a:avLst/>
          </a:prstGeom>
          <a:noFill/>
        </p:spPr>
        <p:txBody>
          <a:bodyPr wrap="square" rtlCol="0">
            <a:spAutoFit/>
          </a:bodyPr>
          <a:lstStyle/>
          <a:p>
            <a:pPr algn="just">
              <a:lnSpc>
                <a:spcPct val="120000"/>
              </a:lnSpc>
            </a:pPr>
            <a:r>
              <a:rPr lang="zh-CN" altLang="en-US" dirty="0">
                <a:solidFill>
                  <a:schemeClr val="bg1"/>
                </a:solidFill>
              </a:rPr>
              <a:t>美国马里兰大学恐怖主义和应对恐怖主义研究协会（</a:t>
            </a:r>
            <a:r>
              <a:rPr lang="en-US" altLang="zh-CN" dirty="0">
                <a:solidFill>
                  <a:schemeClr val="bg1"/>
                </a:solidFill>
              </a:rPr>
              <a:t>The Study of Terrorism and Responses to Terrorism, START</a:t>
            </a:r>
            <a:r>
              <a:rPr lang="zh-CN" altLang="en-US" dirty="0">
                <a:solidFill>
                  <a:schemeClr val="bg1"/>
                </a:solidFill>
              </a:rPr>
              <a:t>）策划并建立的</a:t>
            </a:r>
            <a:r>
              <a:rPr lang="zh-CN" altLang="en-US" b="1" dirty="0">
                <a:solidFill>
                  <a:schemeClr val="bg1"/>
                </a:solidFill>
              </a:rPr>
              <a:t>全球恐怖主义数据库</a:t>
            </a:r>
            <a:r>
              <a:rPr lang="zh-CN" altLang="en-US" dirty="0">
                <a:solidFill>
                  <a:schemeClr val="bg1"/>
                </a:solidFill>
              </a:rPr>
              <a:t>（</a:t>
            </a:r>
            <a:r>
              <a:rPr lang="en-US" altLang="zh-CN" dirty="0">
                <a:solidFill>
                  <a:schemeClr val="bg1"/>
                </a:solidFill>
              </a:rPr>
              <a:t>Global Terrorism Database, GTD</a:t>
            </a:r>
            <a:r>
              <a:rPr lang="zh-CN" altLang="en-US" dirty="0">
                <a:solidFill>
                  <a:schemeClr val="bg1"/>
                </a:solidFill>
              </a:rPr>
              <a:t>）被认为是迄今为止全球恐怖主义研究领域涵盖恐怖主义事件最为全面的数据库，收录了</a:t>
            </a:r>
            <a:r>
              <a:rPr lang="en-US" altLang="zh-CN" dirty="0">
                <a:solidFill>
                  <a:schemeClr val="bg1"/>
                </a:solidFill>
              </a:rPr>
              <a:t>1970-2017</a:t>
            </a:r>
            <a:r>
              <a:rPr lang="zh-CN" altLang="en-US" dirty="0">
                <a:solidFill>
                  <a:schemeClr val="bg1"/>
                </a:solidFill>
              </a:rPr>
              <a:t>年（每年更新）超过</a:t>
            </a:r>
            <a:r>
              <a:rPr lang="en-US" altLang="zh-CN" dirty="0">
                <a:solidFill>
                  <a:schemeClr val="bg1"/>
                </a:solidFill>
              </a:rPr>
              <a:t>17</a:t>
            </a:r>
            <a:r>
              <a:rPr lang="zh-CN" altLang="en-US" dirty="0">
                <a:solidFill>
                  <a:schemeClr val="bg1"/>
                </a:solidFill>
              </a:rPr>
              <a:t>万条恐怖主义袭击事件相关数据，并且针对每起恐怖袭击事件都有近</a:t>
            </a:r>
            <a:r>
              <a:rPr lang="en-US" altLang="zh-CN" dirty="0">
                <a:solidFill>
                  <a:schemeClr val="bg1"/>
                </a:solidFill>
              </a:rPr>
              <a:t>135</a:t>
            </a:r>
            <a:r>
              <a:rPr lang="zh-CN" altLang="en-US" dirty="0">
                <a:solidFill>
                  <a:schemeClr val="bg1"/>
                </a:solidFill>
              </a:rPr>
              <a:t>个变量来记录其相关情况</a:t>
            </a:r>
            <a:r>
              <a:rPr lang="zh-CN" altLang="en-US" dirty="0"/>
              <a:t>。</a:t>
            </a:r>
            <a:endParaRPr lang="en-US" sz="1200" dirty="0">
              <a:solidFill>
                <a:schemeClr val="bg1"/>
              </a:solidFill>
              <a:latin typeface="Lato Light"/>
              <a:cs typeface="Lato Light"/>
            </a:endParaRPr>
          </a:p>
        </p:txBody>
      </p:sp>
      <p:sp>
        <p:nvSpPr>
          <p:cNvPr id="56" name="TextBox 1">
            <a:extLst>
              <a:ext uri="{FF2B5EF4-FFF2-40B4-BE49-F238E27FC236}">
                <a16:creationId xmlns:a16="http://schemas.microsoft.com/office/drawing/2014/main" id="{511A4E22-6523-48F0-B018-61B8996A42E3}"/>
              </a:ext>
            </a:extLst>
          </p:cNvPr>
          <p:cNvSpPr txBox="1"/>
          <p:nvPr/>
        </p:nvSpPr>
        <p:spPr>
          <a:xfrm>
            <a:off x="560616" y="218106"/>
            <a:ext cx="2167252" cy="474617"/>
          </a:xfrm>
          <a:prstGeom prst="rect">
            <a:avLst/>
          </a:prstGeom>
          <a:noFill/>
        </p:spPr>
        <p:txBody>
          <a:bodyPr wrap="square" lIns="0" tIns="0" rIns="0" rtlCol="0">
            <a:spAutoFit/>
          </a:bodyPr>
          <a:lstStyle/>
          <a:p>
            <a:pPr>
              <a:lnSpc>
                <a:spcPts val="3600"/>
              </a:lnSpc>
            </a:pPr>
            <a:r>
              <a:rPr lang="en-US" altLang="zh-CN" sz="2400" dirty="0">
                <a:solidFill>
                  <a:srgbClr val="063D54"/>
                </a:solidFill>
                <a:cs typeface="+mn-ea"/>
                <a:sym typeface="+mn-lt"/>
              </a:rPr>
              <a:t>1.1 </a:t>
            </a:r>
            <a:r>
              <a:rPr lang="zh-CN" altLang="en-US" sz="2400" dirty="0">
                <a:solidFill>
                  <a:srgbClr val="063D54"/>
                </a:solidFill>
                <a:cs typeface="+mn-ea"/>
                <a:sym typeface="+mn-lt"/>
              </a:rPr>
              <a:t>数据来源</a:t>
            </a:r>
            <a:endParaRPr lang="en-US" altLang="zh-CN" sz="2400" dirty="0">
              <a:solidFill>
                <a:srgbClr val="063D54"/>
              </a:solidFill>
              <a:cs typeface="+mn-ea"/>
              <a:sym typeface="+mn-lt"/>
            </a:endParaRPr>
          </a:p>
        </p:txBody>
      </p:sp>
      <p:sp>
        <p:nvSpPr>
          <p:cNvPr id="57" name="TextBox 1">
            <a:extLst>
              <a:ext uri="{FF2B5EF4-FFF2-40B4-BE49-F238E27FC236}">
                <a16:creationId xmlns:a16="http://schemas.microsoft.com/office/drawing/2014/main" id="{E188AF11-AF2D-4A2C-9998-8CF9E70D7ED9}"/>
              </a:ext>
            </a:extLst>
          </p:cNvPr>
          <p:cNvSpPr txBox="1"/>
          <p:nvPr/>
        </p:nvSpPr>
        <p:spPr>
          <a:xfrm>
            <a:off x="560616" y="618434"/>
            <a:ext cx="2123139" cy="315343"/>
          </a:xfrm>
          <a:prstGeom prst="rect">
            <a:avLst/>
          </a:prstGeom>
          <a:noFill/>
        </p:spPr>
        <p:txBody>
          <a:bodyPr wrap="square" lIns="0" tIns="0" rIns="0" rtlCol="0">
            <a:spAutoFit/>
          </a:bodyPr>
          <a:lstStyle/>
          <a:p>
            <a:pPr>
              <a:lnSpc>
                <a:spcPts val="2300"/>
              </a:lnSpc>
            </a:pPr>
            <a:r>
              <a:rPr lang="en-US" altLang="zh-CN" sz="1400" dirty="0">
                <a:solidFill>
                  <a:srgbClr val="063D54"/>
                </a:solidFill>
                <a:cs typeface="+mn-ea"/>
                <a:sym typeface="+mn-lt"/>
              </a:rPr>
              <a:t>Data sources</a:t>
            </a:r>
          </a:p>
        </p:txBody>
      </p:sp>
      <p:sp>
        <p:nvSpPr>
          <p:cNvPr id="58" name="TextBox 8">
            <a:extLst>
              <a:ext uri="{FF2B5EF4-FFF2-40B4-BE49-F238E27FC236}">
                <a16:creationId xmlns:a16="http://schemas.microsoft.com/office/drawing/2014/main" id="{51671E11-CF59-4F53-871F-CDF2E9F13A3A}"/>
              </a:ext>
            </a:extLst>
          </p:cNvPr>
          <p:cNvSpPr txBox="1"/>
          <p:nvPr/>
        </p:nvSpPr>
        <p:spPr>
          <a:xfrm>
            <a:off x="1101376" y="1301332"/>
            <a:ext cx="6599242" cy="646331"/>
          </a:xfrm>
          <a:prstGeom prst="rect">
            <a:avLst/>
          </a:prstGeom>
          <a:noFill/>
        </p:spPr>
        <p:txBody>
          <a:bodyPr wrap="none" rtlCol="0">
            <a:spAutoFit/>
          </a:bodyPr>
          <a:lstStyle/>
          <a:p>
            <a:r>
              <a:rPr lang="zh-CN" altLang="en-US" sz="3600" spc="300" dirty="0">
                <a:solidFill>
                  <a:srgbClr val="063D54"/>
                </a:solidFill>
                <a:latin typeface="Montserrat"/>
              </a:rPr>
              <a:t>全球恐怖主义数据库（</a:t>
            </a:r>
            <a:r>
              <a:rPr lang="en-US" altLang="zh-CN" sz="3600" spc="300" dirty="0">
                <a:solidFill>
                  <a:srgbClr val="063D54"/>
                </a:solidFill>
                <a:latin typeface="Montserrat"/>
              </a:rPr>
              <a:t>GTD</a:t>
            </a:r>
            <a:r>
              <a:rPr lang="zh-CN" altLang="en-US" sz="3600" spc="300" dirty="0">
                <a:solidFill>
                  <a:srgbClr val="063D54"/>
                </a:solidFill>
                <a:latin typeface="Montserrat"/>
              </a:rPr>
              <a:t>）</a:t>
            </a:r>
            <a:endParaRPr lang="id-ID" sz="3600" spc="300" dirty="0">
              <a:solidFill>
                <a:srgbClr val="063D54"/>
              </a:solidFill>
              <a:latin typeface="Montserrat"/>
            </a:endParaRPr>
          </a:p>
        </p:txBody>
      </p:sp>
    </p:spTree>
    <p:extLst>
      <p:ext uri="{BB962C8B-B14F-4D97-AF65-F5344CB8AC3E}">
        <p14:creationId xmlns:p14="http://schemas.microsoft.com/office/powerpoint/2010/main" val="355091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additive="base">
                                        <p:cTn id="10" dur="500"/>
                                        <p:tgtEl>
                                          <p:spTgt spid="56"/>
                                        </p:tgtEl>
                                        <p:attrNameLst>
                                          <p:attrName>ppt_x</p:attrName>
                                        </p:attrNameLst>
                                      </p:cBhvr>
                                      <p:tavLst>
                                        <p:tav tm="0">
                                          <p:val>
                                            <p:strVal val="#ppt_x-#ppt_w*1.125000"/>
                                          </p:val>
                                        </p:tav>
                                        <p:tav tm="100000">
                                          <p:val>
                                            <p:strVal val="#ppt_x"/>
                                          </p:val>
                                        </p:tav>
                                      </p:tavLst>
                                    </p:anim>
                                    <p:animEffect transition="in" filter="wipe(right)">
                                      <p:cBhvr>
                                        <p:cTn id="11" dur="500"/>
                                        <p:tgtEl>
                                          <p:spTgt spid="56"/>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additive="base">
                                        <p:cTn id="14" dur="500"/>
                                        <p:tgtEl>
                                          <p:spTgt spid="57"/>
                                        </p:tgtEl>
                                        <p:attrNameLst>
                                          <p:attrName>ppt_x</p:attrName>
                                        </p:attrNameLst>
                                      </p:cBhvr>
                                      <p:tavLst>
                                        <p:tav tm="0">
                                          <p:val>
                                            <p:strVal val="#ppt_x-#ppt_w*1.125000"/>
                                          </p:val>
                                        </p:tav>
                                        <p:tav tm="100000">
                                          <p:val>
                                            <p:strVal val="#ppt_x"/>
                                          </p:val>
                                        </p:tav>
                                      </p:tavLst>
                                    </p:anim>
                                    <p:animEffect transition="in" filter="wipe(right)">
                                      <p:cBhvr>
                                        <p:cTn id="15" dur="500"/>
                                        <p:tgtEl>
                                          <p:spTgt spid="5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wipe(down)">
                                      <p:cBhvr>
                                        <p:cTn id="18" dur="500"/>
                                        <p:tgtEl>
                                          <p:spTgt spid="58"/>
                                        </p:tgtEl>
                                      </p:cBhvr>
                                    </p:animEffect>
                                  </p:childTnLst>
                                </p:cTn>
                              </p:par>
                              <p:par>
                                <p:cTn id="19" presetID="1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p:tgtEl>
                                          <p:spTgt spid="12"/>
                                        </p:tgtEl>
                                        <p:attrNameLst>
                                          <p:attrName>ppt_y</p:attrName>
                                        </p:attrNameLst>
                                      </p:cBhvr>
                                      <p:tavLst>
                                        <p:tav tm="0">
                                          <p:val>
                                            <p:strVal val="#ppt_y+#ppt_h*1.125000"/>
                                          </p:val>
                                        </p:tav>
                                        <p:tav tm="100000">
                                          <p:val>
                                            <p:strVal val="#ppt_y"/>
                                          </p:val>
                                        </p:tav>
                                      </p:tavLst>
                                    </p:anim>
                                    <p:animEffect transition="in" filter="wipe(up)">
                                      <p:cBhvr>
                                        <p:cTn id="22" dur="500"/>
                                        <p:tgtEl>
                                          <p:spTgt spid="12"/>
                                        </p:tgtEl>
                                      </p:cBhvr>
                                    </p:animEffect>
                                  </p:childTnLst>
                                </p:cTn>
                              </p:par>
                              <p:par>
                                <p:cTn id="23" presetID="22" presetClass="entr" presetSubtype="8" fill="hold" grpId="1"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down)">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1" animBg="1"/>
      <p:bldP spid="76" grpId="0"/>
      <p:bldP spid="56" grpId="0"/>
      <p:bldP spid="57" grpId="0"/>
      <p:bldP spid="5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
            <a:extLst>
              <a:ext uri="{FF2B5EF4-FFF2-40B4-BE49-F238E27FC236}">
                <a16:creationId xmlns:a16="http://schemas.microsoft.com/office/drawing/2014/main" id="{C21737E4-AA53-4DCB-B21F-56E706A45640}"/>
              </a:ext>
            </a:extLst>
          </p:cNvPr>
          <p:cNvSpPr txBox="1"/>
          <p:nvPr/>
        </p:nvSpPr>
        <p:spPr>
          <a:xfrm>
            <a:off x="618243" y="328481"/>
            <a:ext cx="4390626"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2.5 </a:t>
            </a:r>
            <a:r>
              <a:rPr lang="en-US" altLang="zh-CN" sz="2400" dirty="0">
                <a:solidFill>
                  <a:srgbClr val="063D54"/>
                </a:solidFill>
                <a:cs typeface="+mn-ea"/>
              </a:rPr>
              <a:t>Balanced Cascade</a:t>
            </a:r>
            <a:r>
              <a:rPr lang="zh-CN" altLang="zh-CN" sz="2400" dirty="0">
                <a:solidFill>
                  <a:srgbClr val="063D54"/>
                </a:solidFill>
                <a:cs typeface="+mn-ea"/>
              </a:rPr>
              <a:t>集成决策树</a:t>
            </a:r>
          </a:p>
        </p:txBody>
      </p:sp>
      <p:sp>
        <p:nvSpPr>
          <p:cNvPr id="2" name="文本框 1">
            <a:extLst>
              <a:ext uri="{FF2B5EF4-FFF2-40B4-BE49-F238E27FC236}">
                <a16:creationId xmlns:a16="http://schemas.microsoft.com/office/drawing/2014/main" id="{276278A2-E6A9-4A36-9D33-F178F22EC1EF}"/>
              </a:ext>
            </a:extLst>
          </p:cNvPr>
          <p:cNvSpPr txBox="1"/>
          <p:nvPr/>
        </p:nvSpPr>
        <p:spPr>
          <a:xfrm>
            <a:off x="1686188" y="2541864"/>
            <a:ext cx="2894202" cy="1200329"/>
          </a:xfrm>
          <a:prstGeom prst="rect">
            <a:avLst/>
          </a:prstGeom>
          <a:noFill/>
        </p:spPr>
        <p:txBody>
          <a:bodyPr wrap="square" rtlCol="0">
            <a:spAutoFit/>
          </a:bodyPr>
          <a:lstStyle/>
          <a:p>
            <a:r>
              <a:rPr lang="zh-CN" altLang="zh-CN" dirty="0"/>
              <a:t>其第一嫌疑人分准率略微高于</a:t>
            </a:r>
            <a:r>
              <a:rPr lang="en-US" altLang="zh-CN" dirty="0"/>
              <a:t>Easy Ensemble</a:t>
            </a:r>
            <a:r>
              <a:rPr lang="zh-CN" altLang="zh-CN" dirty="0"/>
              <a:t>，可视为无差异，第二、三嫌疑人分准率相差不大</a:t>
            </a:r>
          </a:p>
        </p:txBody>
      </p:sp>
      <p:pic>
        <p:nvPicPr>
          <p:cNvPr id="5" name="图片 4" descr="图片包含 游戏机&#10;&#10;描述已自动生成">
            <a:extLst>
              <a:ext uri="{FF2B5EF4-FFF2-40B4-BE49-F238E27FC236}">
                <a16:creationId xmlns:a16="http://schemas.microsoft.com/office/drawing/2014/main" id="{4FB49FED-35DC-4979-885E-7AAB74BEF628}"/>
              </a:ext>
            </a:extLst>
          </p:cNvPr>
          <p:cNvPicPr/>
          <p:nvPr/>
        </p:nvPicPr>
        <p:blipFill>
          <a:blip r:embed="rId3"/>
          <a:stretch>
            <a:fillRect/>
          </a:stretch>
        </p:blipFill>
        <p:spPr>
          <a:xfrm>
            <a:off x="5992594" y="2603500"/>
            <a:ext cx="3797300" cy="825500"/>
          </a:xfrm>
          <a:prstGeom prst="rect">
            <a:avLst/>
          </a:prstGeom>
        </p:spPr>
      </p:pic>
      <p:sp>
        <p:nvSpPr>
          <p:cNvPr id="7" name="TextBox 1">
            <a:extLst>
              <a:ext uri="{FF2B5EF4-FFF2-40B4-BE49-F238E27FC236}">
                <a16:creationId xmlns:a16="http://schemas.microsoft.com/office/drawing/2014/main" id="{21FBBD29-EF67-4E95-AD52-CCEA4EABA46F}"/>
              </a:ext>
            </a:extLst>
          </p:cNvPr>
          <p:cNvSpPr txBox="1"/>
          <p:nvPr/>
        </p:nvSpPr>
        <p:spPr>
          <a:xfrm>
            <a:off x="618242" y="734771"/>
            <a:ext cx="2770909" cy="315343"/>
          </a:xfrm>
          <a:prstGeom prst="rect">
            <a:avLst/>
          </a:prstGeom>
          <a:noFill/>
        </p:spPr>
        <p:txBody>
          <a:bodyPr wrap="square" lIns="0" tIns="0" rIns="0" rtlCol="0">
            <a:spAutoFit/>
          </a:bodyPr>
          <a:lstStyle/>
          <a:p>
            <a:pPr>
              <a:lnSpc>
                <a:spcPts val="2300"/>
              </a:lnSpc>
            </a:pPr>
            <a:r>
              <a:rPr lang="en-US" altLang="zh-CN" sz="1400" dirty="0">
                <a:solidFill>
                  <a:srgbClr val="063D54"/>
                </a:solidFill>
                <a:cs typeface="+mn-ea"/>
              </a:rPr>
              <a:t>Balanced Cascade decision tree</a:t>
            </a:r>
          </a:p>
        </p:txBody>
      </p:sp>
    </p:spTree>
    <p:extLst>
      <p:ext uri="{BB962C8B-B14F-4D97-AF65-F5344CB8AC3E}">
        <p14:creationId xmlns:p14="http://schemas.microsoft.com/office/powerpoint/2010/main" val="16164432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right)">
                                      <p:cBhvr>
                                        <p:cTn id="8" dur="500"/>
                                        <p:tgtEl>
                                          <p:spTgt spid="51"/>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ppt_x</p:attrName>
                                        </p:attrNameLst>
                                      </p:cBhvr>
                                      <p:tavLst>
                                        <p:tav tm="0">
                                          <p:val>
                                            <p:strVal val="#ppt_x-#ppt_w*1.125000"/>
                                          </p:val>
                                        </p:tav>
                                        <p:tav tm="100000">
                                          <p:val>
                                            <p:strVal val="#ppt_x"/>
                                          </p:val>
                                        </p:tav>
                                      </p:tavLst>
                                    </p:anim>
                                    <p:animEffect transition="in" filter="wipe(righ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
            <a:extLst>
              <a:ext uri="{FF2B5EF4-FFF2-40B4-BE49-F238E27FC236}">
                <a16:creationId xmlns:a16="http://schemas.microsoft.com/office/drawing/2014/main" id="{C21737E4-AA53-4DCB-B21F-56E706A45640}"/>
              </a:ext>
            </a:extLst>
          </p:cNvPr>
          <p:cNvSpPr txBox="1"/>
          <p:nvPr/>
        </p:nvSpPr>
        <p:spPr>
          <a:xfrm>
            <a:off x="618243" y="328481"/>
            <a:ext cx="4390626"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2.5 </a:t>
            </a:r>
            <a:r>
              <a:rPr lang="en-US" altLang="zh-CN" sz="2400" dirty="0">
                <a:solidFill>
                  <a:srgbClr val="063D54"/>
                </a:solidFill>
                <a:cs typeface="+mn-ea"/>
              </a:rPr>
              <a:t>Balanced Cascade</a:t>
            </a:r>
            <a:r>
              <a:rPr lang="zh-CN" altLang="zh-CN" sz="2400" dirty="0">
                <a:solidFill>
                  <a:srgbClr val="063D54"/>
                </a:solidFill>
                <a:cs typeface="+mn-ea"/>
              </a:rPr>
              <a:t>集成决策树</a:t>
            </a:r>
          </a:p>
        </p:txBody>
      </p:sp>
      <p:sp>
        <p:nvSpPr>
          <p:cNvPr id="2" name="文本框 1">
            <a:extLst>
              <a:ext uri="{FF2B5EF4-FFF2-40B4-BE49-F238E27FC236}">
                <a16:creationId xmlns:a16="http://schemas.microsoft.com/office/drawing/2014/main" id="{276278A2-E6A9-4A36-9D33-F178F22EC1EF}"/>
              </a:ext>
            </a:extLst>
          </p:cNvPr>
          <p:cNvSpPr txBox="1"/>
          <p:nvPr/>
        </p:nvSpPr>
        <p:spPr>
          <a:xfrm>
            <a:off x="1181466" y="2204588"/>
            <a:ext cx="5344025" cy="2585323"/>
          </a:xfrm>
          <a:prstGeom prst="rect">
            <a:avLst/>
          </a:prstGeom>
          <a:noFill/>
        </p:spPr>
        <p:txBody>
          <a:bodyPr wrap="square" rtlCol="0">
            <a:spAutoFit/>
          </a:bodyPr>
          <a:lstStyle/>
          <a:p>
            <a:r>
              <a:rPr lang="en-US" altLang="zh-CN" b="1" dirty="0">
                <a:solidFill>
                  <a:srgbClr val="FF0000"/>
                </a:solidFill>
              </a:rPr>
              <a:t>1</a:t>
            </a:r>
            <a:r>
              <a:rPr lang="zh-CN" altLang="zh-CN" b="1" dirty="0">
                <a:solidFill>
                  <a:srgbClr val="FF0000"/>
                </a:solidFill>
              </a:rPr>
              <a:t>、</a:t>
            </a:r>
            <a:r>
              <a:rPr lang="zh-CN" altLang="zh-CN" dirty="0"/>
              <a:t>少样本类别的分准率改善不大，大部分多样本类别的分准率得到了改善。同时，只有少数少样本类别的召回率有所提高。</a:t>
            </a:r>
          </a:p>
          <a:p>
            <a:r>
              <a:rPr lang="en-US" altLang="zh-CN" dirty="0"/>
              <a:t> </a:t>
            </a:r>
            <a:endParaRPr lang="zh-CN" altLang="zh-CN" dirty="0"/>
          </a:p>
          <a:p>
            <a:r>
              <a:rPr lang="en-US" altLang="zh-CN" b="1" dirty="0">
                <a:solidFill>
                  <a:srgbClr val="FF0000"/>
                </a:solidFill>
              </a:rPr>
              <a:t>2</a:t>
            </a:r>
            <a:r>
              <a:rPr lang="zh-CN" altLang="zh-CN" b="1" dirty="0">
                <a:solidFill>
                  <a:srgbClr val="FF0000"/>
                </a:solidFill>
              </a:rPr>
              <a:t>、</a:t>
            </a:r>
            <a:r>
              <a:rPr lang="en-US" altLang="zh-CN" dirty="0"/>
              <a:t>f1</a:t>
            </a:r>
            <a:r>
              <a:rPr lang="zh-CN" altLang="zh-CN" dirty="0"/>
              <a:t>分数，</a:t>
            </a:r>
            <a:r>
              <a:rPr lang="en-US" altLang="zh-CN" dirty="0"/>
              <a:t>geo</a:t>
            </a:r>
            <a:r>
              <a:rPr lang="zh-CN" altLang="zh-CN" dirty="0"/>
              <a:t>，</a:t>
            </a:r>
            <a:r>
              <a:rPr lang="en-US" altLang="zh-CN" dirty="0" err="1"/>
              <a:t>iba</a:t>
            </a:r>
            <a:r>
              <a:rPr lang="zh-CN" altLang="zh-CN" dirty="0"/>
              <a:t>三个指标改善的幅度并不大</a:t>
            </a:r>
          </a:p>
          <a:p>
            <a:r>
              <a:rPr lang="en-US" altLang="zh-CN" dirty="0"/>
              <a:t> </a:t>
            </a:r>
            <a:endParaRPr lang="zh-CN" altLang="zh-CN" dirty="0"/>
          </a:p>
          <a:p>
            <a:r>
              <a:rPr lang="zh-CN" altLang="zh-CN" dirty="0"/>
              <a:t>总体上来说，</a:t>
            </a:r>
            <a:r>
              <a:rPr lang="en-US" altLang="zh-CN" dirty="0"/>
              <a:t>Easy Ensemble</a:t>
            </a:r>
            <a:r>
              <a:rPr lang="zh-CN" altLang="zh-CN" dirty="0"/>
              <a:t>和</a:t>
            </a:r>
            <a:r>
              <a:rPr lang="en-US" altLang="zh-CN" dirty="0"/>
              <a:t>Balanced Cascade</a:t>
            </a:r>
            <a:r>
              <a:rPr lang="zh-CN" altLang="zh-CN" dirty="0"/>
              <a:t>算法结果相差不大，均比</a:t>
            </a:r>
            <a:r>
              <a:rPr lang="en-US" altLang="zh-CN" dirty="0" err="1"/>
              <a:t>Adaboost</a:t>
            </a:r>
            <a:r>
              <a:rPr lang="zh-CN" altLang="zh-CN" dirty="0"/>
              <a:t>差一些</a:t>
            </a:r>
          </a:p>
          <a:p>
            <a:r>
              <a:rPr lang="en-US" altLang="zh-CN" dirty="0"/>
              <a:t> </a:t>
            </a:r>
            <a:endParaRPr lang="zh-CN" altLang="zh-CN" dirty="0"/>
          </a:p>
        </p:txBody>
      </p:sp>
      <p:pic>
        <p:nvPicPr>
          <p:cNvPr id="5" name="图片 4">
            <a:extLst>
              <a:ext uri="{FF2B5EF4-FFF2-40B4-BE49-F238E27FC236}">
                <a16:creationId xmlns:a16="http://schemas.microsoft.com/office/drawing/2014/main" id="{6A49DB36-1037-4E09-81C3-B2FDF0ADC57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04203" y="328481"/>
            <a:ext cx="3613340" cy="6365934"/>
          </a:xfrm>
          <a:prstGeom prst="rect">
            <a:avLst/>
          </a:prstGeom>
        </p:spPr>
      </p:pic>
      <p:sp>
        <p:nvSpPr>
          <p:cNvPr id="6" name="矩形 5">
            <a:extLst>
              <a:ext uri="{FF2B5EF4-FFF2-40B4-BE49-F238E27FC236}">
                <a16:creationId xmlns:a16="http://schemas.microsoft.com/office/drawing/2014/main" id="{21D7EA1F-610F-E941-A935-BEFA2D6DFF20}"/>
              </a:ext>
            </a:extLst>
          </p:cNvPr>
          <p:cNvSpPr/>
          <p:nvPr/>
        </p:nvSpPr>
        <p:spPr>
          <a:xfrm>
            <a:off x="1683394" y="1273010"/>
            <a:ext cx="4171335" cy="461665"/>
          </a:xfrm>
          <a:prstGeom prst="rect">
            <a:avLst/>
          </a:prstGeom>
        </p:spPr>
        <p:txBody>
          <a:bodyPr wrap="none">
            <a:spAutoFit/>
          </a:bodyPr>
          <a:lstStyle/>
          <a:p>
            <a:pPr lvl="0" eaLnBrk="0" fontAlgn="base" hangingPunct="0">
              <a:spcBef>
                <a:spcPct val="0"/>
              </a:spcBef>
              <a:spcAft>
                <a:spcPct val="0"/>
              </a:spcAft>
            </a:pPr>
            <a:r>
              <a:rPr lang="zh-CN" altLang="zh-CN" sz="2400" b="1" dirty="0">
                <a:latin typeface="Arial Unicode MS" panose="020B0604020202020204" pitchFamily="34" charset="-128"/>
                <a:cs typeface="宋体" panose="02010600030101010101" pitchFamily="2" charset="-122"/>
              </a:rPr>
              <a:t>与</a:t>
            </a:r>
            <a:r>
              <a:rPr lang="en-US" altLang="zh-CN" sz="2400" b="1" dirty="0">
                <a:latin typeface="Arial Unicode MS" panose="020B0604020202020204" pitchFamily="34" charset="-128"/>
                <a:cs typeface="宋体" panose="02010600030101010101" pitchFamily="2" charset="-122"/>
              </a:rPr>
              <a:t>Easy</a:t>
            </a:r>
            <a:r>
              <a:rPr lang="zh-CN" altLang="en-US" sz="2400" b="1" dirty="0">
                <a:latin typeface="Arial Unicode MS" panose="020B0604020202020204" pitchFamily="34" charset="-128"/>
                <a:cs typeface="宋体" panose="02010600030101010101" pitchFamily="2" charset="-122"/>
              </a:rPr>
              <a:t> </a:t>
            </a:r>
            <a:r>
              <a:rPr lang="en-US" altLang="zh-CN" sz="2400" b="1" dirty="0">
                <a:latin typeface="Arial Unicode MS" panose="020B0604020202020204" pitchFamily="34" charset="-128"/>
                <a:cs typeface="宋体" panose="02010600030101010101" pitchFamily="2" charset="-122"/>
              </a:rPr>
              <a:t>Ensemble</a:t>
            </a:r>
            <a:r>
              <a:rPr lang="zh-CN" altLang="zh-CN" sz="2400" b="1" dirty="0">
                <a:latin typeface="Arial Unicode MS" panose="020B0604020202020204" pitchFamily="34" charset="-128"/>
                <a:cs typeface="宋体" panose="02010600030101010101" pitchFamily="2" charset="-122"/>
              </a:rPr>
              <a:t>决策树比较</a:t>
            </a:r>
            <a:endParaRPr lang="en-US" altLang="zh-CN" sz="2400" b="1" dirty="0">
              <a:latin typeface="Arial Unicode MS" panose="020B0604020202020204" pitchFamily="34" charset="-128"/>
              <a:cs typeface="宋体" panose="02010600030101010101" pitchFamily="2" charset="-122"/>
            </a:endParaRPr>
          </a:p>
        </p:txBody>
      </p:sp>
      <p:sp>
        <p:nvSpPr>
          <p:cNvPr id="8" name="TextBox 1">
            <a:extLst>
              <a:ext uri="{FF2B5EF4-FFF2-40B4-BE49-F238E27FC236}">
                <a16:creationId xmlns:a16="http://schemas.microsoft.com/office/drawing/2014/main" id="{53293C36-2A62-4E5B-BAA1-2BE3B2C5D59C}"/>
              </a:ext>
            </a:extLst>
          </p:cNvPr>
          <p:cNvSpPr txBox="1"/>
          <p:nvPr/>
        </p:nvSpPr>
        <p:spPr>
          <a:xfrm>
            <a:off x="618242" y="734771"/>
            <a:ext cx="2770909" cy="315343"/>
          </a:xfrm>
          <a:prstGeom prst="rect">
            <a:avLst/>
          </a:prstGeom>
          <a:noFill/>
        </p:spPr>
        <p:txBody>
          <a:bodyPr wrap="square" lIns="0" tIns="0" rIns="0" rtlCol="0">
            <a:spAutoFit/>
          </a:bodyPr>
          <a:lstStyle/>
          <a:p>
            <a:pPr>
              <a:lnSpc>
                <a:spcPts val="2300"/>
              </a:lnSpc>
            </a:pPr>
            <a:r>
              <a:rPr lang="en-US" altLang="zh-CN" sz="1400" dirty="0">
                <a:solidFill>
                  <a:srgbClr val="063D54"/>
                </a:solidFill>
                <a:cs typeface="+mn-ea"/>
              </a:rPr>
              <a:t>Balanced Cascade decision tree</a:t>
            </a:r>
          </a:p>
        </p:txBody>
      </p:sp>
    </p:spTree>
    <p:extLst>
      <p:ext uri="{BB962C8B-B14F-4D97-AF65-F5344CB8AC3E}">
        <p14:creationId xmlns:p14="http://schemas.microsoft.com/office/powerpoint/2010/main" val="26535830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right)">
                                      <p:cBhvr>
                                        <p:cTn id="8" dur="500"/>
                                        <p:tgtEl>
                                          <p:spTgt spid="51"/>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ppt_x</p:attrName>
                                        </p:attrNameLst>
                                      </p:cBhvr>
                                      <p:tavLst>
                                        <p:tav tm="0">
                                          <p:val>
                                            <p:strVal val="#ppt_x-#ppt_w*1.125000"/>
                                          </p:val>
                                        </p:tav>
                                        <p:tav tm="100000">
                                          <p:val>
                                            <p:strVal val="#ppt_x"/>
                                          </p:val>
                                        </p:tav>
                                      </p:tavLst>
                                    </p:anim>
                                    <p:animEffect transition="in" filter="wipe(righ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
            <a:extLst>
              <a:ext uri="{FF2B5EF4-FFF2-40B4-BE49-F238E27FC236}">
                <a16:creationId xmlns:a16="http://schemas.microsoft.com/office/drawing/2014/main" id="{C21737E4-AA53-4DCB-B21F-56E706A45640}"/>
              </a:ext>
            </a:extLst>
          </p:cNvPr>
          <p:cNvSpPr txBox="1"/>
          <p:nvPr/>
        </p:nvSpPr>
        <p:spPr>
          <a:xfrm>
            <a:off x="618243" y="328481"/>
            <a:ext cx="1091646"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2.6 </a:t>
            </a:r>
            <a:r>
              <a:rPr lang="zh-CN" altLang="en-US" sz="2400" dirty="0">
                <a:solidFill>
                  <a:srgbClr val="063D54"/>
                </a:solidFill>
                <a:cs typeface="+mn-ea"/>
                <a:sym typeface="+mn-lt"/>
              </a:rPr>
              <a:t>总结</a:t>
            </a:r>
            <a:endParaRPr lang="en-US" altLang="zh-CN" sz="2400" dirty="0">
              <a:solidFill>
                <a:srgbClr val="063D54"/>
              </a:solidFill>
              <a:cs typeface="+mn-ea"/>
              <a:sym typeface="+mn-lt"/>
            </a:endParaRPr>
          </a:p>
        </p:txBody>
      </p:sp>
      <p:sp>
        <p:nvSpPr>
          <p:cNvPr id="2" name="文本框 1">
            <a:extLst>
              <a:ext uri="{FF2B5EF4-FFF2-40B4-BE49-F238E27FC236}">
                <a16:creationId xmlns:a16="http://schemas.microsoft.com/office/drawing/2014/main" id="{F8B0EDC4-1FF6-47EA-B9B1-2B14CE805351}"/>
              </a:ext>
            </a:extLst>
          </p:cNvPr>
          <p:cNvSpPr txBox="1"/>
          <p:nvPr/>
        </p:nvSpPr>
        <p:spPr>
          <a:xfrm>
            <a:off x="2043289" y="1024947"/>
            <a:ext cx="7399091" cy="5109091"/>
          </a:xfrm>
          <a:prstGeom prst="rect">
            <a:avLst/>
          </a:prstGeom>
          <a:noFill/>
        </p:spPr>
        <p:txBody>
          <a:bodyPr wrap="square" rtlCol="0">
            <a:spAutoFit/>
          </a:bodyPr>
          <a:lstStyle/>
          <a:p>
            <a:r>
              <a:rPr lang="zh-CN" altLang="zh-CN" sz="2800" b="1" dirty="0"/>
              <a:t>总结：</a:t>
            </a:r>
            <a:endParaRPr lang="zh-CN" altLang="zh-CN" sz="2800" dirty="0"/>
          </a:p>
          <a:p>
            <a:r>
              <a:rPr lang="en-US" altLang="zh-CN" b="1" dirty="0">
                <a:solidFill>
                  <a:srgbClr val="FF0000"/>
                </a:solidFill>
              </a:rPr>
              <a:t>	1</a:t>
            </a:r>
            <a:r>
              <a:rPr lang="zh-CN" altLang="zh-CN" b="1" dirty="0">
                <a:solidFill>
                  <a:srgbClr val="FF0000"/>
                </a:solidFill>
              </a:rPr>
              <a:t>、</a:t>
            </a:r>
            <a:r>
              <a:rPr lang="zh-CN" altLang="zh-CN" dirty="0"/>
              <a:t>对于该多类别、样本类别数量不均衡的数据集进行分类，</a:t>
            </a:r>
            <a:r>
              <a:rPr lang="en-US" altLang="zh-CN" dirty="0"/>
              <a:t>15</a:t>
            </a:r>
            <a:r>
              <a:rPr lang="zh-CN" altLang="zh-CN" dirty="0"/>
              <a:t>个特征</a:t>
            </a:r>
            <a:r>
              <a:rPr lang="en-US" altLang="zh-CN" dirty="0"/>
              <a:t>(</a:t>
            </a:r>
            <a:r>
              <a:rPr lang="zh-CN" altLang="zh-CN" dirty="0"/>
              <a:t>总共</a:t>
            </a:r>
            <a:r>
              <a:rPr lang="en-US" altLang="zh-CN" dirty="0"/>
              <a:t>17</a:t>
            </a:r>
            <a:r>
              <a:rPr lang="zh-CN" altLang="zh-CN" dirty="0"/>
              <a:t>个特征</a:t>
            </a:r>
            <a:r>
              <a:rPr lang="en-US" altLang="zh-CN" dirty="0"/>
              <a:t>)</a:t>
            </a:r>
            <a:r>
              <a:rPr lang="zh-CN" altLang="zh-CN" dirty="0"/>
              <a:t>、</a:t>
            </a:r>
            <a:r>
              <a:rPr lang="en-US" altLang="zh-CN" dirty="0"/>
              <a:t>80%</a:t>
            </a:r>
            <a:r>
              <a:rPr lang="zh-CN" altLang="zh-CN" dirty="0"/>
              <a:t>样本输入的</a:t>
            </a:r>
            <a:r>
              <a:rPr lang="en-US" altLang="zh-CN" dirty="0"/>
              <a:t>Bagging</a:t>
            </a:r>
            <a:r>
              <a:rPr lang="zh-CN" altLang="zh-CN" dirty="0"/>
              <a:t>算法指标较好，其次为随机</a:t>
            </a:r>
            <a:r>
              <a:rPr lang="en-US" altLang="zh-CN" dirty="0"/>
              <a:t>10</a:t>
            </a:r>
            <a:r>
              <a:rPr lang="zh-CN" altLang="zh-CN" dirty="0"/>
              <a:t>个特征，全样本输入的</a:t>
            </a:r>
            <a:r>
              <a:rPr lang="en-US" altLang="zh-CN" dirty="0" err="1"/>
              <a:t>Adaboost</a:t>
            </a:r>
            <a:r>
              <a:rPr lang="zh-CN" altLang="zh-CN" dirty="0"/>
              <a:t>算法，之后是</a:t>
            </a:r>
            <a:r>
              <a:rPr lang="en-US" altLang="zh-CN" dirty="0"/>
              <a:t>Balanced Cascade</a:t>
            </a:r>
            <a:r>
              <a:rPr lang="zh-CN" altLang="zh-CN" dirty="0"/>
              <a:t>算法和</a:t>
            </a:r>
            <a:r>
              <a:rPr lang="en-US" altLang="zh-CN" dirty="0"/>
              <a:t>Easy Ensemble</a:t>
            </a:r>
            <a:r>
              <a:rPr lang="zh-CN" altLang="zh-CN" dirty="0"/>
              <a:t>算法，最后是普通的</a:t>
            </a:r>
            <a:r>
              <a:rPr lang="en-US" altLang="zh-CN" dirty="0"/>
              <a:t>CART</a:t>
            </a:r>
            <a:r>
              <a:rPr lang="zh-CN" altLang="zh-CN" dirty="0"/>
              <a:t>决策树</a:t>
            </a:r>
            <a:endParaRPr lang="en-US" altLang="zh-CN" dirty="0"/>
          </a:p>
          <a:p>
            <a:r>
              <a:rPr lang="en-US" altLang="zh-CN" dirty="0"/>
              <a:t>	</a:t>
            </a:r>
            <a:r>
              <a:rPr lang="en-US" altLang="zh-CN" b="1" dirty="0">
                <a:solidFill>
                  <a:srgbClr val="FF0000"/>
                </a:solidFill>
              </a:rPr>
              <a:t>2</a:t>
            </a:r>
            <a:r>
              <a:rPr lang="zh-CN" altLang="zh-CN" b="1" dirty="0">
                <a:solidFill>
                  <a:srgbClr val="FF0000"/>
                </a:solidFill>
              </a:rPr>
              <a:t>、</a:t>
            </a:r>
            <a:r>
              <a:rPr lang="zh-CN" altLang="zh-CN" dirty="0"/>
              <a:t>除了</a:t>
            </a:r>
            <a:r>
              <a:rPr lang="en-US" altLang="zh-CN" dirty="0"/>
              <a:t>CART</a:t>
            </a:r>
            <a:r>
              <a:rPr lang="zh-CN" altLang="zh-CN" dirty="0"/>
              <a:t>决策树，其余决策树的前二、三分准率相差均不大，前三分准率均可达接近</a:t>
            </a:r>
            <a:r>
              <a:rPr lang="en-US" altLang="zh-CN" dirty="0"/>
              <a:t>100%</a:t>
            </a:r>
            <a:r>
              <a:rPr lang="zh-CN" altLang="zh-CN" dirty="0"/>
              <a:t>，对于推断不明恐袭的袭击者可以起到很好的参考作用</a:t>
            </a:r>
          </a:p>
          <a:p>
            <a:r>
              <a:rPr lang="en-US" altLang="zh-CN" dirty="0"/>
              <a:t> </a:t>
            </a:r>
            <a:endParaRPr lang="zh-CN" altLang="zh-CN" dirty="0"/>
          </a:p>
          <a:p>
            <a:r>
              <a:rPr lang="en-US" altLang="zh-CN" dirty="0"/>
              <a:t> </a:t>
            </a:r>
            <a:endParaRPr lang="zh-CN" altLang="zh-CN" dirty="0"/>
          </a:p>
          <a:p>
            <a:r>
              <a:rPr lang="zh-CN" altLang="zh-CN" sz="2800" b="1" dirty="0"/>
              <a:t>展望</a:t>
            </a:r>
            <a:r>
              <a:rPr lang="en-US" altLang="zh-CN" sz="2800" b="1" dirty="0"/>
              <a:t>:</a:t>
            </a:r>
            <a:endParaRPr lang="zh-CN" altLang="zh-CN" sz="2800" dirty="0"/>
          </a:p>
          <a:p>
            <a:r>
              <a:rPr lang="en-US" altLang="zh-CN" b="1" dirty="0">
                <a:solidFill>
                  <a:srgbClr val="FF0000"/>
                </a:solidFill>
              </a:rPr>
              <a:t>	1</a:t>
            </a:r>
            <a:r>
              <a:rPr lang="zh-CN" altLang="zh-CN" b="1" dirty="0">
                <a:solidFill>
                  <a:srgbClr val="FF0000"/>
                </a:solidFill>
              </a:rPr>
              <a:t>、</a:t>
            </a:r>
            <a:r>
              <a:rPr lang="zh-CN" altLang="zh-CN" dirty="0"/>
              <a:t>可以深入研究造成这</a:t>
            </a:r>
            <a:r>
              <a:rPr lang="en-US" altLang="zh-CN" dirty="0"/>
              <a:t>4</a:t>
            </a:r>
            <a:r>
              <a:rPr lang="zh-CN" altLang="zh-CN" dirty="0"/>
              <a:t>个模型差异的原因，从而推进对多类别、样本类别数量不平衡的分类的研究</a:t>
            </a:r>
            <a:endParaRPr lang="en-US" altLang="zh-CN" dirty="0"/>
          </a:p>
          <a:p>
            <a:r>
              <a:rPr lang="en-US" altLang="zh-CN" dirty="0"/>
              <a:t>	</a:t>
            </a:r>
            <a:r>
              <a:rPr lang="en-US" altLang="zh-CN" b="1" dirty="0">
                <a:solidFill>
                  <a:srgbClr val="FF0000"/>
                </a:solidFill>
              </a:rPr>
              <a:t>2</a:t>
            </a:r>
            <a:r>
              <a:rPr lang="zh-CN" altLang="zh-CN" b="1" dirty="0">
                <a:solidFill>
                  <a:srgbClr val="FF0000"/>
                </a:solidFill>
              </a:rPr>
              <a:t>、</a:t>
            </a:r>
            <a:r>
              <a:rPr lang="zh-CN" altLang="zh-CN" dirty="0"/>
              <a:t>可以尝试对剩下的</a:t>
            </a:r>
            <a:r>
              <a:rPr lang="en-US" altLang="zh-CN" dirty="0"/>
              <a:t>60000+“</a:t>
            </a:r>
            <a:r>
              <a:rPr lang="zh-CN" altLang="zh-CN" dirty="0"/>
              <a:t>无主记录</a:t>
            </a:r>
            <a:r>
              <a:rPr lang="en-US" altLang="zh-CN" dirty="0"/>
              <a:t>”</a:t>
            </a:r>
            <a:r>
              <a:rPr lang="zh-CN" altLang="zh-CN" dirty="0"/>
              <a:t>执行分类算法，推断出袭击者，并且与已知数据集合并形成更大规模的数据量，进行后续的更深层次的数据挖掘，为反恐工作作出贡献</a:t>
            </a:r>
          </a:p>
          <a:p>
            <a:endParaRPr lang="zh-CN" altLang="en-US" dirty="0"/>
          </a:p>
        </p:txBody>
      </p:sp>
      <p:sp>
        <p:nvSpPr>
          <p:cNvPr id="5" name="TextBox 1">
            <a:extLst>
              <a:ext uri="{FF2B5EF4-FFF2-40B4-BE49-F238E27FC236}">
                <a16:creationId xmlns:a16="http://schemas.microsoft.com/office/drawing/2014/main" id="{49D00316-4D69-4CE0-B1F9-77E167AEF945}"/>
              </a:ext>
            </a:extLst>
          </p:cNvPr>
          <p:cNvSpPr txBox="1"/>
          <p:nvPr/>
        </p:nvSpPr>
        <p:spPr>
          <a:xfrm>
            <a:off x="618243" y="734771"/>
            <a:ext cx="2093358" cy="315343"/>
          </a:xfrm>
          <a:prstGeom prst="rect">
            <a:avLst/>
          </a:prstGeom>
          <a:noFill/>
        </p:spPr>
        <p:txBody>
          <a:bodyPr wrap="square" lIns="0" tIns="0" rIns="0" rtlCol="0">
            <a:spAutoFit/>
          </a:bodyPr>
          <a:lstStyle/>
          <a:p>
            <a:pPr>
              <a:lnSpc>
                <a:spcPts val="2300"/>
              </a:lnSpc>
            </a:pPr>
            <a:r>
              <a:rPr lang="en-US" altLang="zh-CN" sz="1400" dirty="0">
                <a:solidFill>
                  <a:srgbClr val="063D54"/>
                </a:solidFill>
                <a:cs typeface="+mn-ea"/>
              </a:rPr>
              <a:t>Summary</a:t>
            </a:r>
          </a:p>
        </p:txBody>
      </p:sp>
    </p:spTree>
    <p:extLst>
      <p:ext uri="{BB962C8B-B14F-4D97-AF65-F5344CB8AC3E}">
        <p14:creationId xmlns:p14="http://schemas.microsoft.com/office/powerpoint/2010/main" val="8612283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right)">
                                      <p:cBhvr>
                                        <p:cTn id="8" dur="500"/>
                                        <p:tgtEl>
                                          <p:spTgt spid="51"/>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ppt_x</p:attrName>
                                        </p:attrNameLst>
                                      </p:cBhvr>
                                      <p:tavLst>
                                        <p:tav tm="0">
                                          <p:val>
                                            <p:strVal val="#ppt_x-#ppt_w*1.125000"/>
                                          </p:val>
                                        </p:tav>
                                        <p:tav tm="100000">
                                          <p:val>
                                            <p:strVal val="#ppt_x"/>
                                          </p:val>
                                        </p:tav>
                                      </p:tavLst>
                                    </p:anim>
                                    <p:animEffect transition="in" filter="wipe(righ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矩形 2">
            <a:extLst>
              <a:ext uri="{FF2B5EF4-FFF2-40B4-BE49-F238E27FC236}">
                <a16:creationId xmlns:a16="http://schemas.microsoft.com/office/drawing/2014/main" id="{DE7714CF-4288-4227-BA0F-A241C26A7CF5}"/>
              </a:ext>
            </a:extLst>
          </p:cNvPr>
          <p:cNvSpPr/>
          <p:nvPr>
            <p:custDataLst>
              <p:tags r:id="rId2"/>
            </p:custDataLst>
          </p:nvPr>
        </p:nvSpPr>
        <p:spPr>
          <a:xfrm>
            <a:off x="1524001" y="2711450"/>
            <a:ext cx="1573213" cy="15367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altLang="zh-CN" sz="6000" dirty="0">
                <a:solidFill>
                  <a:srgbClr val="FCFCFC"/>
                </a:solidFill>
                <a:latin typeface="Gungsuh" panose="02030600000101010101" pitchFamily="18" charset="-127"/>
              </a:rPr>
              <a:t>03</a:t>
            </a:r>
            <a:endParaRPr lang="zh-CN" altLang="en-US" sz="6000" dirty="0">
              <a:solidFill>
                <a:srgbClr val="FCFCFC"/>
              </a:solidFill>
              <a:latin typeface="Gungsuh" panose="02030600000101010101" pitchFamily="18" charset="-127"/>
            </a:endParaRPr>
          </a:p>
        </p:txBody>
      </p:sp>
      <p:sp>
        <p:nvSpPr>
          <p:cNvPr id="4" name="PA_文本框 3">
            <a:extLst>
              <a:ext uri="{FF2B5EF4-FFF2-40B4-BE49-F238E27FC236}">
                <a16:creationId xmlns:a16="http://schemas.microsoft.com/office/drawing/2014/main" id="{92CF3A66-E572-4B18-A5C8-065820B5702B}"/>
              </a:ext>
            </a:extLst>
          </p:cNvPr>
          <p:cNvSpPr txBox="1"/>
          <p:nvPr>
            <p:custDataLst>
              <p:tags r:id="rId3"/>
            </p:custDataLst>
          </p:nvPr>
        </p:nvSpPr>
        <p:spPr>
          <a:xfrm>
            <a:off x="1460501" y="2727325"/>
            <a:ext cx="1636713" cy="400050"/>
          </a:xfrm>
          <a:prstGeom prst="rect">
            <a:avLst/>
          </a:prstGeom>
          <a:noFill/>
        </p:spPr>
        <p:txBody>
          <a:bodyPr lIns="0" rIns="0"/>
          <a:lstStyle/>
          <a:p>
            <a:pPr algn="r">
              <a:defRPr/>
            </a:pPr>
            <a:r>
              <a:rPr lang="en-US" altLang="zh-CN" sz="2000" spc="500" dirty="0">
                <a:solidFill>
                  <a:srgbClr val="FCFCFC"/>
                </a:solidFill>
                <a:latin typeface="Gungsuh" panose="02030600000101010101" pitchFamily="18" charset="-127"/>
              </a:rPr>
              <a:t>PART</a:t>
            </a:r>
            <a:endParaRPr lang="zh-CN" altLang="en-US" sz="2000" spc="500" dirty="0">
              <a:solidFill>
                <a:srgbClr val="FCFCFC"/>
              </a:solidFill>
              <a:latin typeface="Gungsuh" panose="02030600000101010101" pitchFamily="18" charset="-127"/>
            </a:endParaRPr>
          </a:p>
        </p:txBody>
      </p:sp>
      <p:sp>
        <p:nvSpPr>
          <p:cNvPr id="5" name="PA_文本框 4">
            <a:extLst>
              <a:ext uri="{FF2B5EF4-FFF2-40B4-BE49-F238E27FC236}">
                <a16:creationId xmlns:a16="http://schemas.microsoft.com/office/drawing/2014/main" id="{B1ACFA47-5D0F-4092-9710-34F09863DC97}"/>
              </a:ext>
            </a:extLst>
          </p:cNvPr>
          <p:cNvSpPr txBox="1"/>
          <p:nvPr>
            <p:custDataLst>
              <p:tags r:id="rId4"/>
            </p:custDataLst>
          </p:nvPr>
        </p:nvSpPr>
        <p:spPr>
          <a:xfrm>
            <a:off x="3097214" y="2979738"/>
            <a:ext cx="7570787" cy="1136650"/>
          </a:xfrm>
          <a:prstGeom prst="rect">
            <a:avLst/>
          </a:prstGeom>
          <a:noFill/>
        </p:spPr>
        <p:txBody>
          <a:bodyPr rIns="360000">
            <a:normAutofit/>
          </a:bodyPr>
          <a:lstStyle/>
          <a:p>
            <a:pPr algn="r">
              <a:defRPr/>
            </a:pPr>
            <a:r>
              <a:rPr lang="zh-CN" altLang="en-US" sz="4800" dirty="0">
                <a:solidFill>
                  <a:schemeClr val="accent1">
                    <a:lumMod val="75000"/>
                  </a:schemeClr>
                </a:solidFill>
              </a:rPr>
              <a:t>聚类分析</a:t>
            </a:r>
          </a:p>
        </p:txBody>
      </p:sp>
      <p:cxnSp>
        <p:nvCxnSpPr>
          <p:cNvPr id="10" name="PA_直接连接符 9">
            <a:extLst>
              <a:ext uri="{FF2B5EF4-FFF2-40B4-BE49-F238E27FC236}">
                <a16:creationId xmlns:a16="http://schemas.microsoft.com/office/drawing/2014/main" id="{561E68A9-2C5E-454D-BB49-D6BFF6B5B250}"/>
              </a:ext>
            </a:extLst>
          </p:cNvPr>
          <p:cNvCxnSpPr>
            <a:cxnSpLocks/>
          </p:cNvCxnSpPr>
          <p:nvPr>
            <p:custDataLst>
              <p:tags r:id="rId5"/>
            </p:custDataLst>
          </p:nvPr>
        </p:nvCxnSpPr>
        <p:spPr>
          <a:xfrm>
            <a:off x="3483429" y="3848100"/>
            <a:ext cx="7184571"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5631002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22" presetClass="entr" presetSubtype="8"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p:bldP spid="5"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未知"/>
          <p:cNvSpPr/>
          <p:nvPr/>
        </p:nvSpPr>
        <p:spPr bwMode="auto">
          <a:xfrm>
            <a:off x="4579632" y="3186196"/>
            <a:ext cx="1368232" cy="701742"/>
          </a:xfrm>
          <a:custGeom>
            <a:avLst/>
            <a:gdLst>
              <a:gd name="T0" fmla="*/ 1281113 w 822"/>
              <a:gd name="T1" fmla="*/ 0 h 402"/>
              <a:gd name="T2" fmla="*/ 0 w 822"/>
              <a:gd name="T3" fmla="*/ 447675 h 402"/>
              <a:gd name="T4" fmla="*/ 1304925 w 822"/>
              <a:gd name="T5" fmla="*/ 638175 h 402"/>
              <a:gd name="T6" fmla="*/ 1281113 w 822"/>
              <a:gd name="T7" fmla="*/ 0 h 4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22" h="402">
                <a:moveTo>
                  <a:pt x="807" y="0"/>
                </a:moveTo>
                <a:lnTo>
                  <a:pt x="0" y="282"/>
                </a:lnTo>
                <a:lnTo>
                  <a:pt x="822" y="402"/>
                </a:lnTo>
                <a:lnTo>
                  <a:pt x="807" y="0"/>
                </a:lnTo>
                <a:close/>
              </a:path>
            </a:pathLst>
          </a:custGeom>
          <a:gradFill rotWithShape="1">
            <a:gsLst>
              <a:gs pos="0">
                <a:schemeClr val="bg1">
                  <a:alpha val="23997"/>
                </a:schemeClr>
              </a:gs>
              <a:gs pos="100000">
                <a:schemeClr val="bg1">
                  <a:alpha val="1999"/>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15">
              <a:cs typeface="+mn-ea"/>
              <a:sym typeface="+mn-lt"/>
            </a:endParaRPr>
          </a:p>
        </p:txBody>
      </p:sp>
      <p:sp>
        <p:nvSpPr>
          <p:cNvPr id="5" name="未知"/>
          <p:cNvSpPr/>
          <p:nvPr/>
        </p:nvSpPr>
        <p:spPr bwMode="auto">
          <a:xfrm>
            <a:off x="6143198" y="2531919"/>
            <a:ext cx="1358465" cy="801326"/>
          </a:xfrm>
          <a:custGeom>
            <a:avLst/>
            <a:gdLst>
              <a:gd name="T0" fmla="*/ 1293813 w 816"/>
              <a:gd name="T1" fmla="*/ 0 h 459"/>
              <a:gd name="T2" fmla="*/ 0 w 816"/>
              <a:gd name="T3" fmla="*/ 533400 h 459"/>
              <a:gd name="T4" fmla="*/ 1295400 w 816"/>
              <a:gd name="T5" fmla="*/ 728663 h 459"/>
              <a:gd name="T6" fmla="*/ 1293813 w 816"/>
              <a:gd name="T7" fmla="*/ 0 h 45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6" h="459">
                <a:moveTo>
                  <a:pt x="815" y="0"/>
                </a:moveTo>
                <a:lnTo>
                  <a:pt x="0" y="336"/>
                </a:lnTo>
                <a:lnTo>
                  <a:pt x="816" y="459"/>
                </a:lnTo>
                <a:lnTo>
                  <a:pt x="815" y="0"/>
                </a:lnTo>
                <a:close/>
              </a:path>
            </a:pathLst>
          </a:custGeom>
          <a:gradFill rotWithShape="1">
            <a:gsLst>
              <a:gs pos="0">
                <a:schemeClr val="bg1">
                  <a:alpha val="23997"/>
                </a:schemeClr>
              </a:gs>
              <a:gs pos="100000">
                <a:schemeClr val="bg1">
                  <a:alpha val="1999"/>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15">
              <a:cs typeface="+mn-ea"/>
              <a:sym typeface="+mn-lt"/>
            </a:endParaRPr>
          </a:p>
        </p:txBody>
      </p:sp>
      <p:sp>
        <p:nvSpPr>
          <p:cNvPr id="6" name="未知"/>
          <p:cNvSpPr/>
          <p:nvPr/>
        </p:nvSpPr>
        <p:spPr bwMode="auto">
          <a:xfrm>
            <a:off x="7675689" y="1935345"/>
            <a:ext cx="1377998" cy="805979"/>
          </a:xfrm>
          <a:custGeom>
            <a:avLst/>
            <a:gdLst>
              <a:gd name="T0" fmla="*/ 1298575 w 828"/>
              <a:gd name="T1" fmla="*/ 0 h 462"/>
              <a:gd name="T2" fmla="*/ 0 w 828"/>
              <a:gd name="T3" fmla="*/ 523875 h 462"/>
              <a:gd name="T4" fmla="*/ 1314450 w 828"/>
              <a:gd name="T5" fmla="*/ 733425 h 462"/>
              <a:gd name="T6" fmla="*/ 1298575 w 828"/>
              <a:gd name="T7" fmla="*/ 0 h 4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28" h="462">
                <a:moveTo>
                  <a:pt x="818" y="0"/>
                </a:moveTo>
                <a:lnTo>
                  <a:pt x="0" y="330"/>
                </a:lnTo>
                <a:lnTo>
                  <a:pt x="828" y="462"/>
                </a:lnTo>
                <a:lnTo>
                  <a:pt x="818" y="0"/>
                </a:lnTo>
                <a:close/>
              </a:path>
            </a:pathLst>
          </a:custGeom>
          <a:gradFill rotWithShape="1">
            <a:gsLst>
              <a:gs pos="0">
                <a:schemeClr val="bg1">
                  <a:alpha val="23997"/>
                </a:schemeClr>
              </a:gs>
              <a:gs pos="100000">
                <a:schemeClr val="bg1">
                  <a:alpha val="1999"/>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15">
              <a:cs typeface="+mn-ea"/>
              <a:sym typeface="+mn-lt"/>
            </a:endParaRPr>
          </a:p>
        </p:txBody>
      </p:sp>
      <p:sp>
        <p:nvSpPr>
          <p:cNvPr id="13" name="未知"/>
          <p:cNvSpPr/>
          <p:nvPr/>
        </p:nvSpPr>
        <p:spPr bwMode="auto">
          <a:xfrm>
            <a:off x="9264116" y="1254079"/>
            <a:ext cx="1388653" cy="837623"/>
          </a:xfrm>
          <a:custGeom>
            <a:avLst/>
            <a:gdLst>
              <a:gd name="T0" fmla="*/ 1323975 w 834"/>
              <a:gd name="T1" fmla="*/ 0 h 480"/>
              <a:gd name="T2" fmla="*/ 0 w 834"/>
              <a:gd name="T3" fmla="*/ 566738 h 480"/>
              <a:gd name="T4" fmla="*/ 1323975 w 834"/>
              <a:gd name="T5" fmla="*/ 762000 h 480"/>
              <a:gd name="T6" fmla="*/ 1323975 w 834"/>
              <a:gd name="T7" fmla="*/ 0 h 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4" h="480">
                <a:moveTo>
                  <a:pt x="834" y="0"/>
                </a:moveTo>
                <a:lnTo>
                  <a:pt x="0" y="357"/>
                </a:lnTo>
                <a:lnTo>
                  <a:pt x="834" y="480"/>
                </a:lnTo>
                <a:lnTo>
                  <a:pt x="834" y="0"/>
                </a:lnTo>
                <a:close/>
              </a:path>
            </a:pathLst>
          </a:custGeom>
          <a:gradFill rotWithShape="1">
            <a:gsLst>
              <a:gs pos="0">
                <a:schemeClr val="bg1">
                  <a:alpha val="23997"/>
                </a:schemeClr>
              </a:gs>
              <a:gs pos="100000">
                <a:schemeClr val="bg1">
                  <a:alpha val="1999"/>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15">
              <a:cs typeface="+mn-ea"/>
              <a:sym typeface="+mn-lt"/>
            </a:endParaRPr>
          </a:p>
        </p:txBody>
      </p:sp>
      <p:grpSp>
        <p:nvGrpSpPr>
          <p:cNvPr id="41" name="Group 32"/>
          <p:cNvGrpSpPr/>
          <p:nvPr/>
        </p:nvGrpSpPr>
        <p:grpSpPr bwMode="auto">
          <a:xfrm>
            <a:off x="6126328" y="2524474"/>
            <a:ext cx="1391317" cy="1689206"/>
            <a:chOff x="2435" y="2288"/>
            <a:chExt cx="836" cy="968"/>
          </a:xfrm>
          <a:solidFill>
            <a:schemeClr val="bg1">
              <a:lumMod val="75000"/>
            </a:schemeClr>
          </a:solidFill>
        </p:grpSpPr>
        <p:sp>
          <p:nvSpPr>
            <p:cNvPr id="42" name="未知"/>
            <p:cNvSpPr/>
            <p:nvPr/>
          </p:nvSpPr>
          <p:spPr bwMode="auto">
            <a:xfrm>
              <a:off x="2435" y="2288"/>
              <a:ext cx="836" cy="968"/>
            </a:xfrm>
            <a:custGeom>
              <a:avLst/>
              <a:gdLst>
                <a:gd name="T0" fmla="*/ 0 w 960"/>
                <a:gd name="T1" fmla="*/ 340 h 1110"/>
                <a:gd name="T2" fmla="*/ 829 w 960"/>
                <a:gd name="T3" fmla="*/ 0 h 1110"/>
                <a:gd name="T4" fmla="*/ 836 w 960"/>
                <a:gd name="T5" fmla="*/ 968 h 1110"/>
                <a:gd name="T6" fmla="*/ 0 w 960"/>
                <a:gd name="T7" fmla="*/ 968 h 1110"/>
                <a:gd name="T8" fmla="*/ 0 w 960"/>
                <a:gd name="T9" fmla="*/ 340 h 1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1110">
                  <a:moveTo>
                    <a:pt x="0" y="390"/>
                  </a:moveTo>
                  <a:lnTo>
                    <a:pt x="952" y="0"/>
                  </a:lnTo>
                  <a:lnTo>
                    <a:pt x="960" y="1110"/>
                  </a:lnTo>
                  <a:lnTo>
                    <a:pt x="0" y="1110"/>
                  </a:lnTo>
                  <a:lnTo>
                    <a:pt x="0" y="390"/>
                  </a:lnTo>
                  <a:close/>
                </a:path>
              </a:pathLst>
            </a:custGeom>
            <a:grpFill/>
            <a:ln w="28575" cmpd="sng">
              <a:solidFill>
                <a:srgbClr val="C0C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15">
                <a:cs typeface="+mn-ea"/>
                <a:sym typeface="+mn-lt"/>
              </a:endParaRPr>
            </a:p>
          </p:txBody>
        </p:sp>
        <p:sp>
          <p:nvSpPr>
            <p:cNvPr id="43" name="Text Box 18"/>
            <p:cNvSpPr txBox="1">
              <a:spLocks noChangeArrowheads="1"/>
            </p:cNvSpPr>
            <p:nvPr/>
          </p:nvSpPr>
          <p:spPr bwMode="auto">
            <a:xfrm>
              <a:off x="2448" y="2993"/>
              <a:ext cx="809" cy="229"/>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solidFill>
                    <a:schemeClr val="bg1"/>
                  </a:solidFill>
                  <a:latin typeface="微软雅黑" panose="020B0503020204020204" pitchFamily="34" charset="-122"/>
                  <a:ea typeface="微软雅黑" panose="020B0503020204020204" pitchFamily="34" charset="-122"/>
                  <a:cs typeface="+mn-ea"/>
                  <a:sym typeface="+mn-lt"/>
                </a:rPr>
                <a:t>      步骤</a:t>
              </a:r>
              <a:r>
                <a:rPr lang="en-US" altLang="zh-CN" sz="2000" dirty="0">
                  <a:solidFill>
                    <a:schemeClr val="bg1"/>
                  </a:solidFill>
                  <a:latin typeface="微软雅黑" panose="020B0503020204020204" pitchFamily="34" charset="-122"/>
                  <a:ea typeface="微软雅黑" panose="020B0503020204020204" pitchFamily="34" charset="-122"/>
                  <a:cs typeface="+mn-ea"/>
                  <a:sym typeface="+mn-lt"/>
                </a:rPr>
                <a:t>2</a:t>
              </a:r>
            </a:p>
          </p:txBody>
        </p:sp>
      </p:grpSp>
      <p:grpSp>
        <p:nvGrpSpPr>
          <p:cNvPr id="47" name="Group 34"/>
          <p:cNvGrpSpPr/>
          <p:nvPr/>
        </p:nvGrpSpPr>
        <p:grpSpPr bwMode="auto">
          <a:xfrm>
            <a:off x="9235703" y="1245703"/>
            <a:ext cx="1425056" cy="2969839"/>
            <a:chOff x="4303" y="1555"/>
            <a:chExt cx="856" cy="1702"/>
          </a:xfrm>
          <a:solidFill>
            <a:schemeClr val="bg1">
              <a:lumMod val="75000"/>
            </a:schemeClr>
          </a:solidFill>
        </p:grpSpPr>
        <p:sp>
          <p:nvSpPr>
            <p:cNvPr id="48" name="未知"/>
            <p:cNvSpPr/>
            <p:nvPr/>
          </p:nvSpPr>
          <p:spPr bwMode="auto">
            <a:xfrm>
              <a:off x="4303" y="1555"/>
              <a:ext cx="856" cy="1702"/>
            </a:xfrm>
            <a:custGeom>
              <a:avLst/>
              <a:gdLst>
                <a:gd name="T0" fmla="*/ 0 w 982"/>
                <a:gd name="T1" fmla="*/ 368 h 1953"/>
                <a:gd name="T2" fmla="*/ 856 w 982"/>
                <a:gd name="T3" fmla="*/ 0 h 1953"/>
                <a:gd name="T4" fmla="*/ 853 w 982"/>
                <a:gd name="T5" fmla="*/ 1702 h 1953"/>
                <a:gd name="T6" fmla="*/ 16 w 982"/>
                <a:gd name="T7" fmla="*/ 1702 h 1953"/>
                <a:gd name="T8" fmla="*/ 0 w 982"/>
                <a:gd name="T9" fmla="*/ 368 h 19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2" h="1953">
                  <a:moveTo>
                    <a:pt x="0" y="422"/>
                  </a:moveTo>
                  <a:lnTo>
                    <a:pt x="982" y="0"/>
                  </a:lnTo>
                  <a:lnTo>
                    <a:pt x="978" y="1953"/>
                  </a:lnTo>
                  <a:lnTo>
                    <a:pt x="18" y="1953"/>
                  </a:lnTo>
                  <a:lnTo>
                    <a:pt x="0" y="422"/>
                  </a:lnTo>
                  <a:close/>
                </a:path>
              </a:pathLst>
            </a:custGeom>
            <a:grpFill/>
            <a:ln w="28575" cmpd="sng">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15">
                <a:cs typeface="+mn-ea"/>
                <a:sym typeface="+mn-lt"/>
              </a:endParaRPr>
            </a:p>
          </p:txBody>
        </p:sp>
        <p:sp>
          <p:nvSpPr>
            <p:cNvPr id="49" name="Text Box 20"/>
            <p:cNvSpPr txBox="1">
              <a:spLocks noChangeArrowheads="1"/>
            </p:cNvSpPr>
            <p:nvPr/>
          </p:nvSpPr>
          <p:spPr bwMode="auto">
            <a:xfrm>
              <a:off x="4506" y="3011"/>
              <a:ext cx="643" cy="229"/>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solidFill>
                    <a:schemeClr val="bg1"/>
                  </a:solidFill>
                  <a:latin typeface="微软雅黑" panose="020B0503020204020204" pitchFamily="34" charset="-122"/>
                  <a:ea typeface="微软雅黑" panose="020B0503020204020204" pitchFamily="34" charset="-122"/>
                  <a:cs typeface="+mn-ea"/>
                  <a:sym typeface="+mn-lt"/>
                </a:rPr>
                <a:t>   步骤</a:t>
              </a:r>
              <a:r>
                <a:rPr lang="en-US" altLang="zh-CN" sz="2000" dirty="0">
                  <a:solidFill>
                    <a:schemeClr val="bg1"/>
                  </a:solidFill>
                  <a:latin typeface="微软雅黑" panose="020B0503020204020204" pitchFamily="34" charset="-122"/>
                  <a:ea typeface="微软雅黑" panose="020B0503020204020204" pitchFamily="34" charset="-122"/>
                  <a:cs typeface="+mn-ea"/>
                  <a:sym typeface="+mn-lt"/>
                </a:rPr>
                <a:t>4</a:t>
              </a:r>
            </a:p>
          </p:txBody>
        </p:sp>
      </p:grpSp>
      <p:sp>
        <p:nvSpPr>
          <p:cNvPr id="50" name="Line 21"/>
          <p:cNvSpPr>
            <a:spLocks noChangeShapeType="1"/>
          </p:cNvSpPr>
          <p:nvPr/>
        </p:nvSpPr>
        <p:spPr bwMode="auto">
          <a:xfrm flipH="1">
            <a:off x="1488024" y="3632579"/>
            <a:ext cx="4185481" cy="0"/>
          </a:xfrm>
          <a:prstGeom prst="line">
            <a:avLst/>
          </a:prstGeom>
          <a:noFill/>
          <a:ln w="9525">
            <a:solidFill>
              <a:srgbClr val="C0C0C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15">
              <a:cs typeface="+mn-ea"/>
              <a:sym typeface="+mn-lt"/>
            </a:endParaRPr>
          </a:p>
        </p:txBody>
      </p:sp>
      <p:sp>
        <p:nvSpPr>
          <p:cNvPr id="51" name="Rectangle 22"/>
          <p:cNvSpPr>
            <a:spLocks noChangeArrowheads="1"/>
          </p:cNvSpPr>
          <p:nvPr/>
        </p:nvSpPr>
        <p:spPr bwMode="auto">
          <a:xfrm>
            <a:off x="1525079" y="3004350"/>
            <a:ext cx="4087358"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lvl="2">
              <a:lnSpc>
                <a:spcPct val="120000"/>
              </a:lnSpc>
            </a:pPr>
            <a:r>
              <a:rPr lang="zh-CN" altLang="en-US" sz="1600" dirty="0">
                <a:latin typeface="微软雅黑" panose="020B0503020204020204" pitchFamily="34" charset="-122"/>
                <a:ea typeface="微软雅黑" panose="020B0503020204020204" pitchFamily="34" charset="-122"/>
              </a:rPr>
              <a:t>利用</a:t>
            </a:r>
            <a:r>
              <a:rPr lang="en-US" altLang="zh-CN" sz="1600" dirty="0">
                <a:latin typeface="微软雅黑" panose="020B0503020204020204" pitchFamily="34" charset="-122"/>
                <a:ea typeface="微软雅黑" panose="020B0503020204020204" pitchFamily="34" charset="-122"/>
              </a:rPr>
              <a:t>KMO</a:t>
            </a:r>
            <a:r>
              <a:rPr lang="zh-CN" altLang="zh-CN" sz="1600" dirty="0">
                <a:latin typeface="微软雅黑" panose="020B0503020204020204" pitchFamily="34" charset="-122"/>
                <a:ea typeface="微软雅黑" panose="020B0503020204020204" pitchFamily="34" charset="-122"/>
              </a:rPr>
              <a:t>和巴特利检验</a:t>
            </a:r>
            <a:r>
              <a:rPr lang="zh-CN" altLang="en-US" sz="1600" dirty="0">
                <a:latin typeface="微软雅黑" panose="020B0503020204020204" pitchFamily="34" charset="-122"/>
                <a:ea typeface="微软雅黑" panose="020B0503020204020204" pitchFamily="34" charset="-122"/>
              </a:rPr>
              <a:t>，判定是否可以进行主成分分析</a:t>
            </a:r>
            <a:endParaRPr lang="en-US" altLang="zh-CN" sz="1600" dirty="0">
              <a:latin typeface="微软雅黑" panose="020B0503020204020204" pitchFamily="34" charset="-122"/>
              <a:ea typeface="微软雅黑" panose="020B0503020204020204" pitchFamily="34" charset="-122"/>
              <a:sym typeface="+mn-lt"/>
            </a:endParaRPr>
          </a:p>
        </p:txBody>
      </p:sp>
      <p:sp>
        <p:nvSpPr>
          <p:cNvPr id="52" name="Line 23"/>
          <p:cNvSpPr>
            <a:spLocks noChangeShapeType="1"/>
          </p:cNvSpPr>
          <p:nvPr/>
        </p:nvSpPr>
        <p:spPr bwMode="auto">
          <a:xfrm flipH="1">
            <a:off x="1488025" y="2809265"/>
            <a:ext cx="5783673" cy="0"/>
          </a:xfrm>
          <a:prstGeom prst="line">
            <a:avLst/>
          </a:prstGeom>
          <a:noFill/>
          <a:ln w="9525">
            <a:solidFill>
              <a:srgbClr val="C0C0C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15">
              <a:cs typeface="+mn-ea"/>
              <a:sym typeface="+mn-lt"/>
            </a:endParaRPr>
          </a:p>
        </p:txBody>
      </p:sp>
      <p:sp>
        <p:nvSpPr>
          <p:cNvPr id="53" name="Rectangle 24"/>
          <p:cNvSpPr>
            <a:spLocks noChangeArrowheads="1"/>
          </p:cNvSpPr>
          <p:nvPr/>
        </p:nvSpPr>
        <p:spPr bwMode="auto">
          <a:xfrm>
            <a:off x="1525079" y="2393127"/>
            <a:ext cx="5854274" cy="362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lvl="3">
              <a:lnSpc>
                <a:spcPct val="120000"/>
              </a:lnSpc>
            </a:pPr>
            <a:r>
              <a:rPr lang="zh-CN" altLang="en-US" sz="1600" dirty="0">
                <a:latin typeface="微软雅黑" panose="020B0503020204020204" pitchFamily="34" charset="-122"/>
                <a:ea typeface="微软雅黑" panose="020B0503020204020204" pitchFamily="34" charset="-122"/>
                <a:sym typeface="+mn-lt"/>
              </a:rPr>
              <a:t>利用碎石图，根据</a:t>
            </a:r>
            <a:r>
              <a:rPr lang="zh-CN" altLang="zh-CN" sz="1600" dirty="0">
                <a:latin typeface="微软雅黑" panose="020B0503020204020204" pitchFamily="34" charset="-122"/>
                <a:ea typeface="微软雅黑" panose="020B0503020204020204" pitchFamily="34" charset="-122"/>
              </a:rPr>
              <a:t>根据肘部法则</a:t>
            </a:r>
            <a:r>
              <a:rPr lang="zh-CN" altLang="en-US" sz="1600" dirty="0">
                <a:latin typeface="微软雅黑" panose="020B0503020204020204" pitchFamily="34" charset="-122"/>
                <a:ea typeface="微软雅黑" panose="020B0503020204020204" pitchFamily="34" charset="-122"/>
              </a:rPr>
              <a:t>确定提取的主成分个数</a:t>
            </a:r>
            <a:endParaRPr lang="en-US" altLang="zh-CN" sz="1600" dirty="0">
              <a:latin typeface="微软雅黑" panose="020B0503020204020204" pitchFamily="34" charset="-122"/>
              <a:ea typeface="微软雅黑" panose="020B0503020204020204" pitchFamily="34" charset="-122"/>
              <a:sym typeface="+mn-lt"/>
            </a:endParaRPr>
          </a:p>
        </p:txBody>
      </p:sp>
      <p:sp>
        <p:nvSpPr>
          <p:cNvPr id="54" name="Line 25"/>
          <p:cNvSpPr>
            <a:spLocks noChangeShapeType="1"/>
          </p:cNvSpPr>
          <p:nvPr/>
        </p:nvSpPr>
        <p:spPr bwMode="auto">
          <a:xfrm flipH="1" flipV="1">
            <a:off x="1488025" y="2091702"/>
            <a:ext cx="7349903" cy="79109"/>
          </a:xfrm>
          <a:prstGeom prst="line">
            <a:avLst/>
          </a:prstGeom>
          <a:noFill/>
          <a:ln w="9525">
            <a:solidFill>
              <a:srgbClr val="C0C0C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15">
              <a:cs typeface="+mn-ea"/>
              <a:sym typeface="+mn-lt"/>
            </a:endParaRPr>
          </a:p>
        </p:txBody>
      </p:sp>
      <p:sp>
        <p:nvSpPr>
          <p:cNvPr id="55" name="Rectangle 26"/>
          <p:cNvSpPr>
            <a:spLocks noChangeArrowheads="1"/>
          </p:cNvSpPr>
          <p:nvPr/>
        </p:nvSpPr>
        <p:spPr bwMode="auto">
          <a:xfrm>
            <a:off x="1525079" y="1718525"/>
            <a:ext cx="4887811" cy="362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lvl="1">
              <a:lnSpc>
                <a:spcPct val="120000"/>
              </a:lnSpc>
            </a:pPr>
            <a:r>
              <a:rPr lang="zh-CN" altLang="en-US" sz="1600" dirty="0">
                <a:latin typeface="微软雅黑" panose="020B0503020204020204" pitchFamily="34" charset="-122"/>
                <a:ea typeface="微软雅黑" panose="020B0503020204020204" pitchFamily="34" charset="-122"/>
                <a:sym typeface="+mn-lt"/>
              </a:rPr>
              <a:t>根据旋转后的成分矩阵，确定因子名称</a:t>
            </a:r>
            <a:endParaRPr lang="en-US" altLang="zh-CN" sz="1600" dirty="0">
              <a:latin typeface="微软雅黑" panose="020B0503020204020204" pitchFamily="34" charset="-122"/>
              <a:ea typeface="微软雅黑" panose="020B0503020204020204" pitchFamily="34" charset="-122"/>
              <a:sym typeface="+mn-lt"/>
            </a:endParaRPr>
          </a:p>
        </p:txBody>
      </p:sp>
      <p:sp>
        <p:nvSpPr>
          <p:cNvPr id="56" name="Line 27"/>
          <p:cNvSpPr>
            <a:spLocks noChangeShapeType="1"/>
          </p:cNvSpPr>
          <p:nvPr/>
        </p:nvSpPr>
        <p:spPr bwMode="auto">
          <a:xfrm flipH="1" flipV="1">
            <a:off x="1488025" y="1511160"/>
            <a:ext cx="8947209" cy="53770"/>
          </a:xfrm>
          <a:prstGeom prst="line">
            <a:avLst/>
          </a:prstGeom>
          <a:noFill/>
          <a:ln w="9525">
            <a:solidFill>
              <a:srgbClr val="C0C0C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15">
              <a:cs typeface="+mn-ea"/>
              <a:sym typeface="+mn-lt"/>
            </a:endParaRPr>
          </a:p>
        </p:txBody>
      </p:sp>
      <p:sp>
        <p:nvSpPr>
          <p:cNvPr id="57" name="Rectangle 28"/>
          <p:cNvSpPr>
            <a:spLocks noChangeArrowheads="1"/>
          </p:cNvSpPr>
          <p:nvPr/>
        </p:nvSpPr>
        <p:spPr bwMode="auto">
          <a:xfrm>
            <a:off x="1511540" y="1169945"/>
            <a:ext cx="5760158" cy="50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zh-CN" sz="1600" dirty="0">
                <a:latin typeface="微软雅黑" panose="020B0503020204020204" pitchFamily="34" charset="-122"/>
                <a:ea typeface="微软雅黑" panose="020B0503020204020204" pitchFamily="34" charset="-122"/>
              </a:rPr>
              <a:t>根据成分得分系数矩阵，计算出每条数据的因子得分</a:t>
            </a:r>
          </a:p>
          <a:p>
            <a:r>
              <a:rPr lang="en-US" altLang="zh-CN" sz="1050" dirty="0"/>
              <a:t> </a:t>
            </a:r>
            <a:endParaRPr lang="zh-CN" altLang="zh-CN" sz="1050" dirty="0"/>
          </a:p>
        </p:txBody>
      </p:sp>
      <p:cxnSp>
        <p:nvCxnSpPr>
          <p:cNvPr id="58" name="直接连接符 57"/>
          <p:cNvCxnSpPr/>
          <p:nvPr/>
        </p:nvCxnSpPr>
        <p:spPr>
          <a:xfrm>
            <a:off x="780003" y="4441906"/>
            <a:ext cx="1076294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TextBox 169">
            <a:extLst>
              <a:ext uri="{FF2B5EF4-FFF2-40B4-BE49-F238E27FC236}">
                <a16:creationId xmlns:a16="http://schemas.microsoft.com/office/drawing/2014/main" id="{F5AFA3BF-1C71-4DEC-B29B-7F9B8C22DD0D}"/>
              </a:ext>
            </a:extLst>
          </p:cNvPr>
          <p:cNvSpPr txBox="1"/>
          <p:nvPr/>
        </p:nvSpPr>
        <p:spPr>
          <a:xfrm>
            <a:off x="780003" y="4781923"/>
            <a:ext cx="10112225" cy="1107996"/>
          </a:xfrm>
          <a:prstGeom prst="rect">
            <a:avLst/>
          </a:prstGeom>
          <a:noFill/>
        </p:spPr>
        <p:txBody>
          <a:bodyPr wrap="square" rtlCol="0">
            <a:spAutoFit/>
          </a:bodyPr>
          <a:lstStyle/>
          <a:p>
            <a:pPr>
              <a:lnSpc>
                <a:spcPct val="150000"/>
              </a:lnSpc>
            </a:pPr>
            <a:r>
              <a:rPr lang="zh-CN" altLang="zh-CN" sz="1600" dirty="0">
                <a:latin typeface="微软雅黑" panose="020B0503020204020204" pitchFamily="34" charset="-122"/>
                <a:ea typeface="微软雅黑" panose="020B0503020204020204" pitchFamily="34" charset="-122"/>
              </a:rPr>
              <a:t>使用主成分法提取因子，并用最大方差法旋转矩阵</a:t>
            </a:r>
            <a:r>
              <a:rPr lang="zh-CN" altLang="en-US" sz="1600" dirty="0">
                <a:latin typeface="微软雅黑" panose="020B0503020204020204" pitchFamily="34" charset="-122"/>
                <a:ea typeface="微软雅黑" panose="020B0503020204020204" pitchFamily="34" charset="-122"/>
              </a:rPr>
              <a:t>，确定六个因子：</a:t>
            </a:r>
            <a:r>
              <a:rPr lang="zh-CN" altLang="zh-CN" sz="1600" dirty="0">
                <a:latin typeface="微软雅黑" panose="020B0503020204020204" pitchFamily="34" charset="-122"/>
                <a:ea typeface="微软雅黑" panose="020B0503020204020204" pitchFamily="34" charset="-122"/>
              </a:rPr>
              <a:t>持续事件因子</a:t>
            </a:r>
            <a:r>
              <a:rPr lang="zh-CN" altLang="en-US"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攻击类型因子</a:t>
            </a:r>
            <a:r>
              <a:rPr lang="zh-CN" altLang="en-US"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总伤亡数因子</a:t>
            </a:r>
            <a:r>
              <a:rPr lang="zh-CN" altLang="en-US"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凶手伤亡数因子</a:t>
            </a:r>
            <a:r>
              <a:rPr lang="zh-CN" altLang="en-US"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成功袭击因子</a:t>
            </a:r>
            <a:r>
              <a:rPr lang="zh-CN" altLang="en-US"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国家地区因子</a:t>
            </a:r>
            <a:r>
              <a:rPr lang="zh-CN" altLang="en-US" sz="1600" dirty="0">
                <a:latin typeface="微软雅黑" panose="020B0503020204020204" pitchFamily="34" charset="-122"/>
                <a:ea typeface="微软雅黑" panose="020B0503020204020204" pitchFamily="34" charset="-122"/>
              </a:rPr>
              <a:t>，为后续</a:t>
            </a:r>
            <a:r>
              <a:rPr lang="zh-CN" altLang="zh-CN" sz="1600" dirty="0">
                <a:latin typeface="微软雅黑" panose="020B0503020204020204" pitchFamily="34" charset="-122"/>
                <a:ea typeface="微软雅黑" panose="020B0503020204020204" pitchFamily="34" charset="-122"/>
              </a:rPr>
              <a:t>聚类分析</a:t>
            </a:r>
            <a:r>
              <a:rPr lang="zh-CN" altLang="en-US" sz="1600" dirty="0">
                <a:latin typeface="微软雅黑" panose="020B0503020204020204" pitchFamily="34" charset="-122"/>
                <a:ea typeface="微软雅黑" panose="020B0503020204020204" pitchFamily="34" charset="-122"/>
              </a:rPr>
              <a:t>做准备。</a:t>
            </a:r>
            <a:endParaRPr lang="zh-CN" altLang="zh-CN" sz="1600" dirty="0">
              <a:latin typeface="微软雅黑" panose="020B0503020204020204" pitchFamily="34" charset="-122"/>
              <a:ea typeface="微软雅黑" panose="020B0503020204020204" pitchFamily="34" charset="-122"/>
            </a:endParaRPr>
          </a:p>
          <a:p>
            <a:endParaRPr lang="zh-CN" altLang="zh-CN" sz="1600" dirty="0">
              <a:latin typeface="微软雅黑" panose="020B0503020204020204" pitchFamily="34" charset="-122"/>
              <a:ea typeface="微软雅黑" panose="020B0503020204020204" pitchFamily="34" charset="-122"/>
            </a:endParaRPr>
          </a:p>
        </p:txBody>
      </p:sp>
      <p:grpSp>
        <p:nvGrpSpPr>
          <p:cNvPr id="11" name="Group 31"/>
          <p:cNvGrpSpPr/>
          <p:nvPr/>
        </p:nvGrpSpPr>
        <p:grpSpPr bwMode="auto">
          <a:xfrm>
            <a:off x="4566314" y="3186196"/>
            <a:ext cx="1396644" cy="1027484"/>
            <a:chOff x="1498" y="2667"/>
            <a:chExt cx="839" cy="589"/>
          </a:xfrm>
          <a:solidFill>
            <a:srgbClr val="063D54"/>
          </a:solidFill>
        </p:grpSpPr>
        <p:sp>
          <p:nvSpPr>
            <p:cNvPr id="12" name="未知"/>
            <p:cNvSpPr/>
            <p:nvPr/>
          </p:nvSpPr>
          <p:spPr bwMode="auto">
            <a:xfrm>
              <a:off x="1498" y="2667"/>
              <a:ext cx="839" cy="589"/>
            </a:xfrm>
            <a:custGeom>
              <a:avLst/>
              <a:gdLst>
                <a:gd name="T0" fmla="*/ 0 w 963"/>
                <a:gd name="T1" fmla="*/ 280 h 691"/>
                <a:gd name="T2" fmla="*/ 822 w 963"/>
                <a:gd name="T3" fmla="*/ 0 h 691"/>
                <a:gd name="T4" fmla="*/ 839 w 963"/>
                <a:gd name="T5" fmla="*/ 589 h 691"/>
                <a:gd name="T6" fmla="*/ 3 w 963"/>
                <a:gd name="T7" fmla="*/ 589 h 691"/>
                <a:gd name="T8" fmla="*/ 0 w 963"/>
                <a:gd name="T9" fmla="*/ 280 h 6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3" h="691">
                  <a:moveTo>
                    <a:pt x="0" y="328"/>
                  </a:moveTo>
                  <a:lnTo>
                    <a:pt x="944" y="0"/>
                  </a:lnTo>
                  <a:lnTo>
                    <a:pt x="963" y="691"/>
                  </a:lnTo>
                  <a:lnTo>
                    <a:pt x="3" y="691"/>
                  </a:lnTo>
                  <a:lnTo>
                    <a:pt x="0" y="328"/>
                  </a:lnTo>
                  <a:close/>
                </a:path>
              </a:pathLst>
            </a:custGeom>
            <a:grpFill/>
            <a:ln w="28575" cmpd="sng">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15">
                <a:cs typeface="+mn-ea"/>
                <a:sym typeface="+mn-lt"/>
              </a:endParaRPr>
            </a:p>
          </p:txBody>
        </p:sp>
        <p:sp>
          <p:nvSpPr>
            <p:cNvPr id="40" name="Text Box 17"/>
            <p:cNvSpPr txBox="1">
              <a:spLocks noChangeArrowheads="1"/>
            </p:cNvSpPr>
            <p:nvPr/>
          </p:nvSpPr>
          <p:spPr bwMode="auto">
            <a:xfrm>
              <a:off x="1498" y="2975"/>
              <a:ext cx="825" cy="26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solidFill>
                    <a:schemeClr val="bg1"/>
                  </a:solidFill>
                  <a:latin typeface="+mn-lt"/>
                  <a:ea typeface="+mn-ea"/>
                  <a:cs typeface="+mn-ea"/>
                  <a:sym typeface="+mn-lt"/>
                </a:rPr>
                <a:t>      </a:t>
              </a:r>
              <a:r>
                <a:rPr lang="zh-CN" altLang="en-US" sz="2000" dirty="0">
                  <a:solidFill>
                    <a:schemeClr val="bg1"/>
                  </a:solidFill>
                  <a:latin typeface="微软雅黑" panose="020B0503020204020204" pitchFamily="34" charset="-122"/>
                  <a:ea typeface="微软雅黑" panose="020B0503020204020204" pitchFamily="34" charset="-122"/>
                  <a:cs typeface="+mn-ea"/>
                  <a:sym typeface="+mn-lt"/>
                </a:rPr>
                <a:t>步骤</a:t>
              </a:r>
              <a:r>
                <a:rPr lang="en-US" altLang="zh-CN" sz="2000" dirty="0">
                  <a:solidFill>
                    <a:schemeClr val="bg1"/>
                  </a:solidFill>
                  <a:latin typeface="微软雅黑" panose="020B0503020204020204" pitchFamily="34" charset="-122"/>
                  <a:ea typeface="微软雅黑" panose="020B0503020204020204" pitchFamily="34" charset="-122"/>
                  <a:cs typeface="+mn-ea"/>
                  <a:sym typeface="+mn-lt"/>
                </a:rPr>
                <a:t>1</a:t>
              </a:r>
            </a:p>
          </p:txBody>
        </p:sp>
      </p:grpSp>
      <p:grpSp>
        <p:nvGrpSpPr>
          <p:cNvPr id="44" name="Group 33"/>
          <p:cNvGrpSpPr/>
          <p:nvPr/>
        </p:nvGrpSpPr>
        <p:grpSpPr bwMode="auto">
          <a:xfrm>
            <a:off x="7675689" y="1902187"/>
            <a:ext cx="1401971" cy="2313355"/>
            <a:chOff x="3364" y="1942"/>
            <a:chExt cx="842" cy="1314"/>
          </a:xfrm>
          <a:solidFill>
            <a:srgbClr val="063D54"/>
          </a:solidFill>
        </p:grpSpPr>
        <p:sp>
          <p:nvSpPr>
            <p:cNvPr id="45" name="未知"/>
            <p:cNvSpPr/>
            <p:nvPr/>
          </p:nvSpPr>
          <p:spPr bwMode="auto">
            <a:xfrm>
              <a:off x="3364" y="1942"/>
              <a:ext cx="842" cy="1314"/>
            </a:xfrm>
            <a:custGeom>
              <a:avLst/>
              <a:gdLst>
                <a:gd name="T0" fmla="*/ 0 w 967"/>
                <a:gd name="T1" fmla="*/ 332 h 1507"/>
                <a:gd name="T2" fmla="*/ 826 w 967"/>
                <a:gd name="T3" fmla="*/ 0 h 1507"/>
                <a:gd name="T4" fmla="*/ 842 w 967"/>
                <a:gd name="T5" fmla="*/ 1314 h 1507"/>
                <a:gd name="T6" fmla="*/ 6 w 967"/>
                <a:gd name="T7" fmla="*/ 1314 h 1507"/>
                <a:gd name="T8" fmla="*/ 0 w 967"/>
                <a:gd name="T9" fmla="*/ 332 h 15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7" h="1507">
                  <a:moveTo>
                    <a:pt x="0" y="381"/>
                  </a:moveTo>
                  <a:lnTo>
                    <a:pt x="949" y="0"/>
                  </a:lnTo>
                  <a:lnTo>
                    <a:pt x="967" y="1507"/>
                  </a:lnTo>
                  <a:lnTo>
                    <a:pt x="7" y="1507"/>
                  </a:lnTo>
                  <a:lnTo>
                    <a:pt x="0" y="381"/>
                  </a:lnTo>
                  <a:close/>
                </a:path>
              </a:pathLst>
            </a:custGeom>
            <a:grpFill/>
            <a:ln w="28575" cmpd="sng">
              <a:solidFill>
                <a:srgbClr val="C0C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15">
                <a:cs typeface="+mn-ea"/>
                <a:sym typeface="+mn-lt"/>
              </a:endParaRPr>
            </a:p>
          </p:txBody>
        </p:sp>
        <p:sp>
          <p:nvSpPr>
            <p:cNvPr id="46" name="Text Box 19"/>
            <p:cNvSpPr txBox="1">
              <a:spLocks noChangeArrowheads="1"/>
            </p:cNvSpPr>
            <p:nvPr/>
          </p:nvSpPr>
          <p:spPr bwMode="auto">
            <a:xfrm>
              <a:off x="3561" y="2588"/>
              <a:ext cx="565" cy="626"/>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en-US" altLang="zh-CN" sz="2000" dirty="0">
                <a:solidFill>
                  <a:schemeClr val="bg1"/>
                </a:solidFill>
                <a:latin typeface="微软雅黑" panose="020B0503020204020204" pitchFamily="34" charset="-122"/>
                <a:ea typeface="微软雅黑" panose="020B0503020204020204" pitchFamily="34" charset="-122"/>
                <a:cs typeface="+mn-ea"/>
                <a:sym typeface="+mn-lt"/>
              </a:endParaRPr>
            </a:p>
            <a:p>
              <a:pPr eaLnBrk="1" hangingPunct="1">
                <a:spcBef>
                  <a:spcPct val="50000"/>
                </a:spcBef>
              </a:pPr>
              <a:endParaRPr lang="en-US" altLang="zh-CN" sz="3000" dirty="0">
                <a:solidFill>
                  <a:schemeClr val="bg1"/>
                </a:solidFill>
                <a:latin typeface="+mn-lt"/>
                <a:ea typeface="+mn-ea"/>
                <a:cs typeface="+mn-ea"/>
                <a:sym typeface="+mn-lt"/>
              </a:endParaRPr>
            </a:p>
          </p:txBody>
        </p:sp>
      </p:grpSp>
      <p:sp>
        <p:nvSpPr>
          <p:cNvPr id="60" name="TextBox 3">
            <a:extLst>
              <a:ext uri="{FF2B5EF4-FFF2-40B4-BE49-F238E27FC236}">
                <a16:creationId xmlns:a16="http://schemas.microsoft.com/office/drawing/2014/main" id="{0D2FAFB6-9C56-4C0C-9B5D-99E321164AD7}"/>
              </a:ext>
            </a:extLst>
          </p:cNvPr>
          <p:cNvSpPr txBox="1"/>
          <p:nvPr/>
        </p:nvSpPr>
        <p:spPr>
          <a:xfrm>
            <a:off x="286783" y="312124"/>
            <a:ext cx="1943161" cy="461665"/>
          </a:xfrm>
          <a:prstGeom prst="rect">
            <a:avLst/>
          </a:prstGeom>
          <a:noFill/>
        </p:spPr>
        <p:txBody>
          <a:bodyPr wrap="none" rtlCol="0">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mn-ea"/>
                <a:sym typeface="+mn-lt"/>
              </a:rPr>
              <a:t>3.1 </a:t>
            </a:r>
            <a:r>
              <a:rPr lang="zh-CN" altLang="en-US" sz="2400" dirty="0">
                <a:solidFill>
                  <a:schemeClr val="accent1"/>
                </a:solidFill>
                <a:latin typeface="微软雅黑" panose="020B0503020204020204" pitchFamily="34" charset="-122"/>
                <a:ea typeface="微软雅黑" panose="020B0503020204020204" pitchFamily="34" charset="-122"/>
                <a:cs typeface="+mn-ea"/>
                <a:sym typeface="+mn-lt"/>
              </a:rPr>
              <a:t>因子分析</a:t>
            </a:r>
            <a:endParaRPr lang="zh-CN" altLang="en-US" sz="320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61" name="Rectangle 2">
            <a:extLst>
              <a:ext uri="{FF2B5EF4-FFF2-40B4-BE49-F238E27FC236}">
                <a16:creationId xmlns:a16="http://schemas.microsoft.com/office/drawing/2014/main" id="{AF59F471-748C-442F-AC94-71FC8F677961}"/>
              </a:ext>
            </a:extLst>
          </p:cNvPr>
          <p:cNvSpPr/>
          <p:nvPr/>
        </p:nvSpPr>
        <p:spPr>
          <a:xfrm>
            <a:off x="548678" y="766044"/>
            <a:ext cx="1111202" cy="276999"/>
          </a:xfrm>
          <a:prstGeom prst="rect">
            <a:avLst/>
          </a:prstGeom>
        </p:spPr>
        <p:txBody>
          <a:bodyPr wrap="none">
            <a:spAutoFit/>
          </a:bodyPr>
          <a:lstStyle/>
          <a:p>
            <a:r>
              <a:rPr lang="id-ID" sz="1200" dirty="0">
                <a:solidFill>
                  <a:schemeClr val="bg1">
                    <a:lumMod val="65000"/>
                  </a:schemeClr>
                </a:solidFill>
                <a:cs typeface="+mn-ea"/>
                <a:sym typeface="+mn-lt"/>
              </a:rPr>
              <a:t>factor analysis</a:t>
            </a:r>
          </a:p>
        </p:txBody>
      </p:sp>
      <p:sp>
        <p:nvSpPr>
          <p:cNvPr id="63" name="Text Box 17"/>
          <p:cNvSpPr txBox="1">
            <a:spLocks noChangeArrowheads="1"/>
          </p:cNvSpPr>
          <p:nvPr/>
        </p:nvSpPr>
        <p:spPr bwMode="auto">
          <a:xfrm>
            <a:off x="7690004" y="3728105"/>
            <a:ext cx="1373339" cy="462281"/>
          </a:xfrm>
          <a:prstGeom prst="rect">
            <a:avLst/>
          </a:prstGeom>
          <a:solidFill>
            <a:srgbClr val="063D5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solidFill>
                  <a:schemeClr val="bg1"/>
                </a:solidFill>
                <a:latin typeface="+mn-lt"/>
                <a:ea typeface="+mn-ea"/>
                <a:cs typeface="+mn-ea"/>
                <a:sym typeface="+mn-lt"/>
              </a:rPr>
              <a:t>      </a:t>
            </a:r>
            <a:r>
              <a:rPr lang="zh-CN" altLang="en-US" sz="2000" dirty="0">
                <a:solidFill>
                  <a:schemeClr val="bg1"/>
                </a:solidFill>
                <a:latin typeface="微软雅黑" panose="020B0503020204020204" pitchFamily="34" charset="-122"/>
                <a:ea typeface="微软雅黑" panose="020B0503020204020204" pitchFamily="34" charset="-122"/>
                <a:cs typeface="+mn-ea"/>
                <a:sym typeface="+mn-lt"/>
              </a:rPr>
              <a:t>步骤</a:t>
            </a:r>
            <a:r>
              <a:rPr lang="en-US" altLang="zh-CN" sz="2000" dirty="0">
                <a:solidFill>
                  <a:schemeClr val="bg1"/>
                </a:solidFill>
                <a:latin typeface="微软雅黑" panose="020B0503020204020204" pitchFamily="34" charset="-122"/>
                <a:ea typeface="微软雅黑" panose="020B0503020204020204" pitchFamily="34" charset="-122"/>
                <a:cs typeface="+mn-ea"/>
                <a:sym typeface="+mn-lt"/>
              </a:rPr>
              <a:t>3</a:t>
            </a:r>
          </a:p>
        </p:txBody>
      </p:sp>
    </p:spTree>
    <p:extLst>
      <p:ext uri="{BB962C8B-B14F-4D97-AF65-F5344CB8AC3E}">
        <p14:creationId xmlns:p14="http://schemas.microsoft.com/office/powerpoint/2010/main" val="288295563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wipe(left)">
                                      <p:cBhvr>
                                        <p:cTn id="1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60" grpId="0"/>
      <p:bldP spid="6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24678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9922" y="1428411"/>
            <a:ext cx="10848975" cy="887875"/>
            <a:chOff x="669925" y="1598798"/>
            <a:chExt cx="10848975" cy="887875"/>
          </a:xfrm>
        </p:grpSpPr>
        <p:grpSp>
          <p:nvGrpSpPr>
            <p:cNvPr id="5" name="îşľïďê"/>
            <p:cNvGrpSpPr/>
            <p:nvPr/>
          </p:nvGrpSpPr>
          <p:grpSpPr>
            <a:xfrm>
              <a:off x="669925" y="1609824"/>
              <a:ext cx="3457694" cy="876849"/>
              <a:chOff x="669925" y="1609824"/>
              <a:chExt cx="3457694" cy="876849"/>
            </a:xfrm>
          </p:grpSpPr>
          <p:sp>
            <p:nvSpPr>
              <p:cNvPr id="13" name="îṧ1îdê"/>
              <p:cNvSpPr/>
              <p:nvPr/>
            </p:nvSpPr>
            <p:spPr>
              <a:xfrm>
                <a:off x="1299320" y="2051629"/>
                <a:ext cx="2828299" cy="435044"/>
              </a:xfrm>
              <a:custGeom>
                <a:avLst/>
                <a:gdLst/>
                <a:ahLst/>
                <a:cxnLst>
                  <a:cxn ang="0">
                    <a:pos x="wd2" y="hd2"/>
                  </a:cxn>
                  <a:cxn ang="5400000">
                    <a:pos x="wd2" y="hd2"/>
                  </a:cxn>
                  <a:cxn ang="10800000">
                    <a:pos x="wd2" y="hd2"/>
                  </a:cxn>
                  <a:cxn ang="16200000">
                    <a:pos x="wd2" y="hd2"/>
                  </a:cxn>
                </a:cxnLst>
                <a:rect l="0" t="0" r="r" b="b"/>
                <a:pathLst>
                  <a:path w="21600" h="21435" extrusionOk="0">
                    <a:moveTo>
                      <a:pt x="0" y="18"/>
                    </a:moveTo>
                    <a:cubicBezTo>
                      <a:pt x="2078" y="33"/>
                      <a:pt x="4156" y="33"/>
                      <a:pt x="6233" y="18"/>
                    </a:cubicBezTo>
                    <a:cubicBezTo>
                      <a:pt x="7272" y="11"/>
                      <a:pt x="8311" y="1"/>
                      <a:pt x="9350" y="18"/>
                    </a:cubicBezTo>
                    <a:cubicBezTo>
                      <a:pt x="9869" y="27"/>
                      <a:pt x="10389" y="44"/>
                      <a:pt x="10908" y="18"/>
                    </a:cubicBezTo>
                    <a:cubicBezTo>
                      <a:pt x="11168" y="6"/>
                      <a:pt x="11428" y="-17"/>
                      <a:pt x="11687" y="18"/>
                    </a:cubicBezTo>
                    <a:cubicBezTo>
                      <a:pt x="11959" y="56"/>
                      <a:pt x="12235" y="164"/>
                      <a:pt x="12483" y="897"/>
                    </a:cubicBezTo>
                    <a:cubicBezTo>
                      <a:pt x="12803" y="1839"/>
                      <a:pt x="13033" y="3667"/>
                      <a:pt x="13270" y="5364"/>
                    </a:cubicBezTo>
                    <a:cubicBezTo>
                      <a:pt x="13528" y="7209"/>
                      <a:pt x="13804" y="8940"/>
                      <a:pt x="14073" y="10710"/>
                    </a:cubicBezTo>
                    <a:cubicBezTo>
                      <a:pt x="14343" y="12479"/>
                      <a:pt x="14606" y="14289"/>
                      <a:pt x="14876" y="16055"/>
                    </a:cubicBezTo>
                    <a:cubicBezTo>
                      <a:pt x="15122" y="17661"/>
                      <a:pt x="15377" y="19247"/>
                      <a:pt x="15690" y="20199"/>
                    </a:cubicBezTo>
                    <a:cubicBezTo>
                      <a:pt x="16146" y="21583"/>
                      <a:pt x="16660" y="21457"/>
                      <a:pt x="17160" y="21401"/>
                    </a:cubicBezTo>
                    <a:cubicBezTo>
                      <a:pt x="17653" y="21345"/>
                      <a:pt x="18147" y="21379"/>
                      <a:pt x="18640" y="21401"/>
                    </a:cubicBezTo>
                    <a:cubicBezTo>
                      <a:pt x="19627" y="21446"/>
                      <a:pt x="20613" y="21446"/>
                      <a:pt x="21600" y="21401"/>
                    </a:cubicBezTo>
                  </a:path>
                </a:pathLst>
              </a:custGeom>
              <a:ln w="15875">
                <a:solidFill>
                  <a:schemeClr val="bg1">
                    <a:lumMod val="75000"/>
                  </a:schemeClr>
                </a:solidFill>
                <a:miter lim="400000"/>
              </a:ln>
            </p:spPr>
            <p:txBody>
              <a:bodyPr wrap="square" lIns="91440" tIns="45720" rIns="91440" bIns="45720" anchor="ctr">
                <a:normAutofit fontScale="85000" lnSpcReduction="20000"/>
              </a:bodyPr>
              <a:lstStyle/>
              <a:p>
                <a:pPr algn="ctr" defTabSz="825500" hangingPunct="0"/>
                <a:endParaRPr sz="3200">
                  <a:solidFill>
                    <a:srgbClr val="000000"/>
                  </a:solidFill>
                </a:endParaRPr>
              </a:p>
            </p:txBody>
          </p:sp>
          <p:grpSp>
            <p:nvGrpSpPr>
              <p:cNvPr id="14" name="îṥļiḓè"/>
              <p:cNvGrpSpPr/>
              <p:nvPr/>
            </p:nvGrpSpPr>
            <p:grpSpPr>
              <a:xfrm>
                <a:off x="669925" y="1736931"/>
                <a:ext cx="629396" cy="629396"/>
                <a:chOff x="1064030" y="4745078"/>
                <a:chExt cx="758422" cy="758422"/>
              </a:xfrm>
            </p:grpSpPr>
            <p:sp>
              <p:nvSpPr>
                <p:cNvPr id="17" name="iśḷíďê"/>
                <p:cNvSpPr/>
                <p:nvPr/>
              </p:nvSpPr>
              <p:spPr>
                <a:xfrm>
                  <a:off x="1064030" y="4745078"/>
                  <a:ext cx="758422" cy="758422"/>
                </a:xfrm>
                <a:prstGeom prst="ellipse">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18" name="iṥḷíďé"/>
                <p:cNvSpPr/>
                <p:nvPr/>
              </p:nvSpPr>
              <p:spPr>
                <a:xfrm>
                  <a:off x="1184407" y="4897230"/>
                  <a:ext cx="517667" cy="454117"/>
                </a:xfrm>
                <a:custGeom>
                  <a:avLst/>
                  <a:gdLst>
                    <a:gd name="connsiteX0" fmla="*/ 352921 w 607646"/>
                    <a:gd name="connsiteY0" fmla="*/ 457945 h 533051"/>
                    <a:gd name="connsiteX1" fmla="*/ 342979 w 607646"/>
                    <a:gd name="connsiteY1" fmla="*/ 462170 h 533051"/>
                    <a:gd name="connsiteX2" fmla="*/ 338854 w 607646"/>
                    <a:gd name="connsiteY2" fmla="*/ 472100 h 533051"/>
                    <a:gd name="connsiteX3" fmla="*/ 342979 w 607646"/>
                    <a:gd name="connsiteY3" fmla="*/ 482029 h 533051"/>
                    <a:gd name="connsiteX4" fmla="*/ 352921 w 607646"/>
                    <a:gd name="connsiteY4" fmla="*/ 486149 h 533051"/>
                    <a:gd name="connsiteX5" fmla="*/ 362863 w 607646"/>
                    <a:gd name="connsiteY5" fmla="*/ 482029 h 533051"/>
                    <a:gd name="connsiteX6" fmla="*/ 366987 w 607646"/>
                    <a:gd name="connsiteY6" fmla="*/ 472100 h 533051"/>
                    <a:gd name="connsiteX7" fmla="*/ 362863 w 607646"/>
                    <a:gd name="connsiteY7" fmla="*/ 462170 h 533051"/>
                    <a:gd name="connsiteX8" fmla="*/ 352921 w 607646"/>
                    <a:gd name="connsiteY8" fmla="*/ 457945 h 533051"/>
                    <a:gd name="connsiteX9" fmla="*/ 438485 w 607646"/>
                    <a:gd name="connsiteY9" fmla="*/ 375972 h 533051"/>
                    <a:gd name="connsiteX10" fmla="*/ 431081 w 607646"/>
                    <a:gd name="connsiteY10" fmla="*/ 379141 h 533051"/>
                    <a:gd name="connsiteX11" fmla="*/ 372699 w 607646"/>
                    <a:gd name="connsiteY11" fmla="*/ 437346 h 533051"/>
                    <a:gd name="connsiteX12" fmla="*/ 369632 w 607646"/>
                    <a:gd name="connsiteY12" fmla="*/ 444846 h 533051"/>
                    <a:gd name="connsiteX13" fmla="*/ 372699 w 607646"/>
                    <a:gd name="connsiteY13" fmla="*/ 452346 h 533051"/>
                    <a:gd name="connsiteX14" fmla="*/ 380208 w 607646"/>
                    <a:gd name="connsiteY14" fmla="*/ 455409 h 533051"/>
                    <a:gd name="connsiteX15" fmla="*/ 387612 w 607646"/>
                    <a:gd name="connsiteY15" fmla="*/ 452346 h 533051"/>
                    <a:gd name="connsiteX16" fmla="*/ 445994 w 607646"/>
                    <a:gd name="connsiteY16" fmla="*/ 394035 h 533051"/>
                    <a:gd name="connsiteX17" fmla="*/ 449062 w 607646"/>
                    <a:gd name="connsiteY17" fmla="*/ 386535 h 533051"/>
                    <a:gd name="connsiteX18" fmla="*/ 445994 w 607646"/>
                    <a:gd name="connsiteY18" fmla="*/ 379141 h 533051"/>
                    <a:gd name="connsiteX19" fmla="*/ 438485 w 607646"/>
                    <a:gd name="connsiteY19" fmla="*/ 375972 h 533051"/>
                    <a:gd name="connsiteX20" fmla="*/ 534943 w 607646"/>
                    <a:gd name="connsiteY20" fmla="*/ 217624 h 533051"/>
                    <a:gd name="connsiteX21" fmla="*/ 553981 w 607646"/>
                    <a:gd name="connsiteY21" fmla="*/ 225547 h 533051"/>
                    <a:gd name="connsiteX22" fmla="*/ 554404 w 607646"/>
                    <a:gd name="connsiteY22" fmla="*/ 225969 h 533051"/>
                    <a:gd name="connsiteX23" fmla="*/ 556520 w 607646"/>
                    <a:gd name="connsiteY23" fmla="*/ 230934 h 533051"/>
                    <a:gd name="connsiteX24" fmla="*/ 554510 w 607646"/>
                    <a:gd name="connsiteY24" fmla="*/ 235899 h 533051"/>
                    <a:gd name="connsiteX25" fmla="*/ 524050 w 607646"/>
                    <a:gd name="connsiteY25" fmla="*/ 266322 h 533051"/>
                    <a:gd name="connsiteX26" fmla="*/ 516752 w 607646"/>
                    <a:gd name="connsiteY26" fmla="*/ 283752 h 533051"/>
                    <a:gd name="connsiteX27" fmla="*/ 524050 w 607646"/>
                    <a:gd name="connsiteY27" fmla="*/ 301182 h 533051"/>
                    <a:gd name="connsiteX28" fmla="*/ 541501 w 607646"/>
                    <a:gd name="connsiteY28" fmla="*/ 308365 h 533051"/>
                    <a:gd name="connsiteX29" fmla="*/ 558952 w 607646"/>
                    <a:gd name="connsiteY29" fmla="*/ 301182 h 533051"/>
                    <a:gd name="connsiteX30" fmla="*/ 589413 w 607646"/>
                    <a:gd name="connsiteY30" fmla="*/ 270759 h 533051"/>
                    <a:gd name="connsiteX31" fmla="*/ 594384 w 607646"/>
                    <a:gd name="connsiteY31" fmla="*/ 268752 h 533051"/>
                    <a:gd name="connsiteX32" fmla="*/ 599355 w 607646"/>
                    <a:gd name="connsiteY32" fmla="*/ 270759 h 533051"/>
                    <a:gd name="connsiteX33" fmla="*/ 599778 w 607646"/>
                    <a:gd name="connsiteY33" fmla="*/ 271181 h 533051"/>
                    <a:gd name="connsiteX34" fmla="*/ 606758 w 607646"/>
                    <a:gd name="connsiteY34" fmla="*/ 297168 h 533051"/>
                    <a:gd name="connsiteX35" fmla="*/ 590047 w 607646"/>
                    <a:gd name="connsiteY35" fmla="*/ 359704 h 533051"/>
                    <a:gd name="connsiteX36" fmla="*/ 571010 w 607646"/>
                    <a:gd name="connsiteY36" fmla="*/ 378612 h 533051"/>
                    <a:gd name="connsiteX37" fmla="*/ 570798 w 607646"/>
                    <a:gd name="connsiteY37" fmla="*/ 378718 h 533051"/>
                    <a:gd name="connsiteX38" fmla="*/ 501627 w 607646"/>
                    <a:gd name="connsiteY38" fmla="*/ 395303 h 533051"/>
                    <a:gd name="connsiteX39" fmla="*/ 377987 w 607646"/>
                    <a:gd name="connsiteY39" fmla="*/ 518790 h 533051"/>
                    <a:gd name="connsiteX40" fmla="*/ 343507 w 607646"/>
                    <a:gd name="connsiteY40" fmla="*/ 533051 h 533051"/>
                    <a:gd name="connsiteX41" fmla="*/ 309028 w 607646"/>
                    <a:gd name="connsiteY41" fmla="*/ 518790 h 533051"/>
                    <a:gd name="connsiteX42" fmla="*/ 306066 w 607646"/>
                    <a:gd name="connsiteY42" fmla="*/ 515833 h 533051"/>
                    <a:gd name="connsiteX43" fmla="*/ 291788 w 607646"/>
                    <a:gd name="connsiteY43" fmla="*/ 481501 h 533051"/>
                    <a:gd name="connsiteX44" fmla="*/ 306066 w 607646"/>
                    <a:gd name="connsiteY44" fmla="*/ 447064 h 533051"/>
                    <a:gd name="connsiteX45" fmla="*/ 429707 w 607646"/>
                    <a:gd name="connsiteY45" fmla="*/ 323576 h 533051"/>
                    <a:gd name="connsiteX46" fmla="*/ 446418 w 607646"/>
                    <a:gd name="connsiteY46" fmla="*/ 254491 h 533051"/>
                    <a:gd name="connsiteX47" fmla="*/ 446418 w 607646"/>
                    <a:gd name="connsiteY47" fmla="*/ 254280 h 533051"/>
                    <a:gd name="connsiteX48" fmla="*/ 465455 w 607646"/>
                    <a:gd name="connsiteY48" fmla="*/ 235265 h 533051"/>
                    <a:gd name="connsiteX49" fmla="*/ 527963 w 607646"/>
                    <a:gd name="connsiteY49" fmla="*/ 218575 h 533051"/>
                    <a:gd name="connsiteX50" fmla="*/ 534943 w 607646"/>
                    <a:gd name="connsiteY50" fmla="*/ 217624 h 533051"/>
                    <a:gd name="connsiteX51" fmla="*/ 253873 w 607646"/>
                    <a:gd name="connsiteY51" fmla="*/ 140927 h 533051"/>
                    <a:gd name="connsiteX52" fmla="*/ 141005 w 607646"/>
                    <a:gd name="connsiteY52" fmla="*/ 253542 h 533051"/>
                    <a:gd name="connsiteX53" fmla="*/ 253873 w 607646"/>
                    <a:gd name="connsiteY53" fmla="*/ 366262 h 533051"/>
                    <a:gd name="connsiteX54" fmla="*/ 366741 w 607646"/>
                    <a:gd name="connsiteY54" fmla="*/ 253542 h 533051"/>
                    <a:gd name="connsiteX55" fmla="*/ 253873 w 607646"/>
                    <a:gd name="connsiteY55" fmla="*/ 140927 h 533051"/>
                    <a:gd name="connsiteX56" fmla="*/ 232929 w 607646"/>
                    <a:gd name="connsiteY56" fmla="*/ 0 h 533051"/>
                    <a:gd name="connsiteX57" fmla="*/ 274818 w 607646"/>
                    <a:gd name="connsiteY57" fmla="*/ 0 h 533051"/>
                    <a:gd name="connsiteX58" fmla="*/ 316918 w 607646"/>
                    <a:gd name="connsiteY58" fmla="*/ 42045 h 533051"/>
                    <a:gd name="connsiteX59" fmla="*/ 316918 w 607646"/>
                    <a:gd name="connsiteY59" fmla="*/ 55885 h 533051"/>
                    <a:gd name="connsiteX60" fmla="*/ 349287 w 607646"/>
                    <a:gd name="connsiteY60" fmla="*/ 69301 h 533051"/>
                    <a:gd name="connsiteX61" fmla="*/ 359125 w 607646"/>
                    <a:gd name="connsiteY61" fmla="*/ 59476 h 533051"/>
                    <a:gd name="connsiteX62" fmla="*/ 388849 w 607646"/>
                    <a:gd name="connsiteY62" fmla="*/ 47222 h 533051"/>
                    <a:gd name="connsiteX63" fmla="*/ 418574 w 607646"/>
                    <a:gd name="connsiteY63" fmla="*/ 59476 h 533051"/>
                    <a:gd name="connsiteX64" fmla="*/ 448192 w 607646"/>
                    <a:gd name="connsiteY64" fmla="*/ 89162 h 533051"/>
                    <a:gd name="connsiteX65" fmla="*/ 448192 w 607646"/>
                    <a:gd name="connsiteY65" fmla="*/ 148533 h 533051"/>
                    <a:gd name="connsiteX66" fmla="*/ 438460 w 607646"/>
                    <a:gd name="connsiteY66" fmla="*/ 158252 h 533051"/>
                    <a:gd name="connsiteX67" fmla="*/ 451789 w 607646"/>
                    <a:gd name="connsiteY67" fmla="*/ 190684 h 533051"/>
                    <a:gd name="connsiteX68" fmla="*/ 465752 w 607646"/>
                    <a:gd name="connsiteY68" fmla="*/ 190684 h 533051"/>
                    <a:gd name="connsiteX69" fmla="*/ 497909 w 607646"/>
                    <a:gd name="connsiteY69" fmla="*/ 205685 h 533051"/>
                    <a:gd name="connsiteX70" fmla="*/ 450837 w 607646"/>
                    <a:gd name="connsiteY70" fmla="*/ 218257 h 533051"/>
                    <a:gd name="connsiteX71" fmla="*/ 419420 w 607646"/>
                    <a:gd name="connsiteY71" fmla="*/ 249739 h 533051"/>
                    <a:gd name="connsiteX72" fmla="*/ 419208 w 607646"/>
                    <a:gd name="connsiteY72" fmla="*/ 250372 h 533051"/>
                    <a:gd name="connsiteX73" fmla="*/ 403764 w 607646"/>
                    <a:gd name="connsiteY73" fmla="*/ 314603 h 533051"/>
                    <a:gd name="connsiteX74" fmla="*/ 283598 w 607646"/>
                    <a:gd name="connsiteY74" fmla="*/ 434613 h 533051"/>
                    <a:gd name="connsiteX75" fmla="*/ 264134 w 607646"/>
                    <a:gd name="connsiteY75" fmla="*/ 481518 h 533051"/>
                    <a:gd name="connsiteX76" fmla="*/ 269317 w 607646"/>
                    <a:gd name="connsiteY76" fmla="*/ 507083 h 533051"/>
                    <a:gd name="connsiteX77" fmla="*/ 232929 w 607646"/>
                    <a:gd name="connsiteY77" fmla="*/ 507083 h 533051"/>
                    <a:gd name="connsiteX78" fmla="*/ 190828 w 607646"/>
                    <a:gd name="connsiteY78" fmla="*/ 465143 h 533051"/>
                    <a:gd name="connsiteX79" fmla="*/ 190828 w 607646"/>
                    <a:gd name="connsiteY79" fmla="*/ 451304 h 533051"/>
                    <a:gd name="connsiteX80" fmla="*/ 158459 w 607646"/>
                    <a:gd name="connsiteY80" fmla="*/ 437888 h 533051"/>
                    <a:gd name="connsiteX81" fmla="*/ 148622 w 607646"/>
                    <a:gd name="connsiteY81" fmla="*/ 447712 h 533051"/>
                    <a:gd name="connsiteX82" fmla="*/ 118897 w 607646"/>
                    <a:gd name="connsiteY82" fmla="*/ 459967 h 533051"/>
                    <a:gd name="connsiteX83" fmla="*/ 89173 w 607646"/>
                    <a:gd name="connsiteY83" fmla="*/ 447712 h 533051"/>
                    <a:gd name="connsiteX84" fmla="*/ 59554 w 607646"/>
                    <a:gd name="connsiteY84" fmla="*/ 418027 h 533051"/>
                    <a:gd name="connsiteX85" fmla="*/ 59554 w 607646"/>
                    <a:gd name="connsiteY85" fmla="*/ 358656 h 533051"/>
                    <a:gd name="connsiteX86" fmla="*/ 69286 w 607646"/>
                    <a:gd name="connsiteY86" fmla="*/ 348831 h 533051"/>
                    <a:gd name="connsiteX87" fmla="*/ 55958 w 607646"/>
                    <a:gd name="connsiteY87" fmla="*/ 316505 h 533051"/>
                    <a:gd name="connsiteX88" fmla="*/ 41995 w 607646"/>
                    <a:gd name="connsiteY88" fmla="*/ 316505 h 533051"/>
                    <a:gd name="connsiteX89" fmla="*/ 0 w 607646"/>
                    <a:gd name="connsiteY89" fmla="*/ 274565 h 533051"/>
                    <a:gd name="connsiteX90" fmla="*/ 0 w 607646"/>
                    <a:gd name="connsiteY90" fmla="*/ 232625 h 533051"/>
                    <a:gd name="connsiteX91" fmla="*/ 41995 w 607646"/>
                    <a:gd name="connsiteY91" fmla="*/ 190684 h 533051"/>
                    <a:gd name="connsiteX92" fmla="*/ 55958 w 607646"/>
                    <a:gd name="connsiteY92" fmla="*/ 190684 h 533051"/>
                    <a:gd name="connsiteX93" fmla="*/ 69286 w 607646"/>
                    <a:gd name="connsiteY93" fmla="*/ 158252 h 533051"/>
                    <a:gd name="connsiteX94" fmla="*/ 59554 w 607646"/>
                    <a:gd name="connsiteY94" fmla="*/ 148533 h 533051"/>
                    <a:gd name="connsiteX95" fmla="*/ 59554 w 607646"/>
                    <a:gd name="connsiteY95" fmla="*/ 89162 h 533051"/>
                    <a:gd name="connsiteX96" fmla="*/ 89173 w 607646"/>
                    <a:gd name="connsiteY96" fmla="*/ 59476 h 533051"/>
                    <a:gd name="connsiteX97" fmla="*/ 118897 w 607646"/>
                    <a:gd name="connsiteY97" fmla="*/ 47222 h 533051"/>
                    <a:gd name="connsiteX98" fmla="*/ 148622 w 607646"/>
                    <a:gd name="connsiteY98" fmla="*/ 59476 h 533051"/>
                    <a:gd name="connsiteX99" fmla="*/ 158459 w 607646"/>
                    <a:gd name="connsiteY99" fmla="*/ 69301 h 533051"/>
                    <a:gd name="connsiteX100" fmla="*/ 190828 w 607646"/>
                    <a:gd name="connsiteY100" fmla="*/ 55885 h 533051"/>
                    <a:gd name="connsiteX101" fmla="*/ 190828 w 607646"/>
                    <a:gd name="connsiteY101" fmla="*/ 42045 h 533051"/>
                    <a:gd name="connsiteX102" fmla="*/ 232929 w 607646"/>
                    <a:gd name="connsiteY102" fmla="*/ 0 h 5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7646" h="533051">
                      <a:moveTo>
                        <a:pt x="352921" y="457945"/>
                      </a:moveTo>
                      <a:cubicBezTo>
                        <a:pt x="349113" y="457945"/>
                        <a:pt x="345623" y="459423"/>
                        <a:pt x="342979" y="462170"/>
                      </a:cubicBezTo>
                      <a:cubicBezTo>
                        <a:pt x="340229" y="464811"/>
                        <a:pt x="338854" y="468297"/>
                        <a:pt x="338854" y="472100"/>
                      </a:cubicBezTo>
                      <a:cubicBezTo>
                        <a:pt x="338854" y="475797"/>
                        <a:pt x="340229" y="479389"/>
                        <a:pt x="342979" y="482029"/>
                      </a:cubicBezTo>
                      <a:cubicBezTo>
                        <a:pt x="345623" y="484670"/>
                        <a:pt x="349113" y="486149"/>
                        <a:pt x="352921" y="486149"/>
                      </a:cubicBezTo>
                      <a:cubicBezTo>
                        <a:pt x="356622" y="486149"/>
                        <a:pt x="360218" y="484670"/>
                        <a:pt x="362863" y="482029"/>
                      </a:cubicBezTo>
                      <a:cubicBezTo>
                        <a:pt x="365507" y="479389"/>
                        <a:pt x="366987" y="475797"/>
                        <a:pt x="366987" y="472100"/>
                      </a:cubicBezTo>
                      <a:cubicBezTo>
                        <a:pt x="366987" y="468297"/>
                        <a:pt x="365507" y="464811"/>
                        <a:pt x="362863" y="462170"/>
                      </a:cubicBezTo>
                      <a:cubicBezTo>
                        <a:pt x="360218" y="459423"/>
                        <a:pt x="356622" y="457945"/>
                        <a:pt x="352921" y="457945"/>
                      </a:cubicBezTo>
                      <a:close/>
                      <a:moveTo>
                        <a:pt x="438485" y="375972"/>
                      </a:moveTo>
                      <a:cubicBezTo>
                        <a:pt x="435735" y="375972"/>
                        <a:pt x="432985" y="377134"/>
                        <a:pt x="431081" y="379141"/>
                      </a:cubicBezTo>
                      <a:lnTo>
                        <a:pt x="372699" y="437346"/>
                      </a:lnTo>
                      <a:cubicBezTo>
                        <a:pt x="370689" y="439353"/>
                        <a:pt x="369632" y="441994"/>
                        <a:pt x="369632" y="444846"/>
                      </a:cubicBezTo>
                      <a:cubicBezTo>
                        <a:pt x="369632" y="447698"/>
                        <a:pt x="370689" y="450339"/>
                        <a:pt x="372699" y="452346"/>
                      </a:cubicBezTo>
                      <a:cubicBezTo>
                        <a:pt x="374708" y="454353"/>
                        <a:pt x="377352" y="455409"/>
                        <a:pt x="380208" y="455409"/>
                      </a:cubicBezTo>
                      <a:cubicBezTo>
                        <a:pt x="382958" y="455409"/>
                        <a:pt x="385602" y="454353"/>
                        <a:pt x="387612" y="452346"/>
                      </a:cubicBezTo>
                      <a:lnTo>
                        <a:pt x="445994" y="394035"/>
                      </a:lnTo>
                      <a:cubicBezTo>
                        <a:pt x="448004" y="392028"/>
                        <a:pt x="449062" y="389387"/>
                        <a:pt x="449062" y="386535"/>
                      </a:cubicBezTo>
                      <a:cubicBezTo>
                        <a:pt x="449062" y="383789"/>
                        <a:pt x="448004" y="381148"/>
                        <a:pt x="445994" y="379141"/>
                      </a:cubicBezTo>
                      <a:cubicBezTo>
                        <a:pt x="443985" y="377134"/>
                        <a:pt x="441341" y="375972"/>
                        <a:pt x="438485" y="375972"/>
                      </a:cubicBezTo>
                      <a:close/>
                      <a:moveTo>
                        <a:pt x="534943" y="217624"/>
                      </a:moveTo>
                      <a:cubicBezTo>
                        <a:pt x="542136" y="217624"/>
                        <a:pt x="548905" y="220371"/>
                        <a:pt x="553981" y="225547"/>
                      </a:cubicBezTo>
                      <a:lnTo>
                        <a:pt x="554404" y="225969"/>
                      </a:lnTo>
                      <a:cubicBezTo>
                        <a:pt x="555779" y="227237"/>
                        <a:pt x="556520" y="229033"/>
                        <a:pt x="556520" y="230934"/>
                      </a:cubicBezTo>
                      <a:cubicBezTo>
                        <a:pt x="556520" y="232836"/>
                        <a:pt x="555779" y="234632"/>
                        <a:pt x="554510" y="235899"/>
                      </a:cubicBezTo>
                      <a:lnTo>
                        <a:pt x="524050" y="266322"/>
                      </a:lnTo>
                      <a:cubicBezTo>
                        <a:pt x="519396" y="270970"/>
                        <a:pt x="516752" y="277203"/>
                        <a:pt x="516752" y="283752"/>
                      </a:cubicBezTo>
                      <a:cubicBezTo>
                        <a:pt x="516752" y="290301"/>
                        <a:pt x="519396" y="296534"/>
                        <a:pt x="524050" y="301182"/>
                      </a:cubicBezTo>
                      <a:cubicBezTo>
                        <a:pt x="528703" y="305830"/>
                        <a:pt x="534838" y="308365"/>
                        <a:pt x="541501" y="308365"/>
                      </a:cubicBezTo>
                      <a:cubicBezTo>
                        <a:pt x="548058" y="308365"/>
                        <a:pt x="554299" y="305830"/>
                        <a:pt x="558952" y="301182"/>
                      </a:cubicBezTo>
                      <a:lnTo>
                        <a:pt x="589413" y="270759"/>
                      </a:lnTo>
                      <a:cubicBezTo>
                        <a:pt x="590682" y="269491"/>
                        <a:pt x="592480" y="268752"/>
                        <a:pt x="594384" y="268752"/>
                      </a:cubicBezTo>
                      <a:cubicBezTo>
                        <a:pt x="596288" y="268752"/>
                        <a:pt x="597980" y="269491"/>
                        <a:pt x="599355" y="270759"/>
                      </a:cubicBezTo>
                      <a:lnTo>
                        <a:pt x="599778" y="271181"/>
                      </a:lnTo>
                      <a:cubicBezTo>
                        <a:pt x="606547" y="277942"/>
                        <a:pt x="609191" y="287977"/>
                        <a:pt x="606758" y="297168"/>
                      </a:cubicBezTo>
                      <a:lnTo>
                        <a:pt x="590047" y="359704"/>
                      </a:lnTo>
                      <a:cubicBezTo>
                        <a:pt x="587509" y="368894"/>
                        <a:pt x="580211" y="376183"/>
                        <a:pt x="571010" y="378612"/>
                      </a:cubicBezTo>
                      <a:cubicBezTo>
                        <a:pt x="570904" y="378718"/>
                        <a:pt x="570904" y="378718"/>
                        <a:pt x="570798" y="378718"/>
                      </a:cubicBezTo>
                      <a:lnTo>
                        <a:pt x="501627" y="395303"/>
                      </a:lnTo>
                      <a:lnTo>
                        <a:pt x="377987" y="518790"/>
                      </a:lnTo>
                      <a:cubicBezTo>
                        <a:pt x="368785" y="527981"/>
                        <a:pt x="356517" y="533051"/>
                        <a:pt x="343507" y="533051"/>
                      </a:cubicBezTo>
                      <a:cubicBezTo>
                        <a:pt x="330498" y="533051"/>
                        <a:pt x="318229" y="527981"/>
                        <a:pt x="309028" y="518790"/>
                      </a:cubicBezTo>
                      <a:lnTo>
                        <a:pt x="306066" y="515833"/>
                      </a:lnTo>
                      <a:cubicBezTo>
                        <a:pt x="296865" y="506642"/>
                        <a:pt x="291788" y="494494"/>
                        <a:pt x="291788" y="481501"/>
                      </a:cubicBezTo>
                      <a:cubicBezTo>
                        <a:pt x="291788" y="468402"/>
                        <a:pt x="296865" y="456254"/>
                        <a:pt x="306066" y="447064"/>
                      </a:cubicBezTo>
                      <a:lnTo>
                        <a:pt x="429707" y="323576"/>
                      </a:lnTo>
                      <a:lnTo>
                        <a:pt x="446418" y="254491"/>
                      </a:lnTo>
                      <a:cubicBezTo>
                        <a:pt x="446418" y="254385"/>
                        <a:pt x="446418" y="254385"/>
                        <a:pt x="446418" y="254280"/>
                      </a:cubicBezTo>
                      <a:cubicBezTo>
                        <a:pt x="448956" y="245089"/>
                        <a:pt x="456254" y="237801"/>
                        <a:pt x="465455" y="235265"/>
                      </a:cubicBezTo>
                      <a:lnTo>
                        <a:pt x="527963" y="218575"/>
                      </a:lnTo>
                      <a:cubicBezTo>
                        <a:pt x="530290" y="217941"/>
                        <a:pt x="532617" y="217624"/>
                        <a:pt x="534943" y="217624"/>
                      </a:cubicBezTo>
                      <a:close/>
                      <a:moveTo>
                        <a:pt x="253873" y="140927"/>
                      </a:moveTo>
                      <a:cubicBezTo>
                        <a:pt x="191674" y="140927"/>
                        <a:pt x="141005" y="191424"/>
                        <a:pt x="141005" y="253542"/>
                      </a:cubicBezTo>
                      <a:cubicBezTo>
                        <a:pt x="141005" y="315765"/>
                        <a:pt x="191674" y="366262"/>
                        <a:pt x="253873" y="366262"/>
                      </a:cubicBezTo>
                      <a:cubicBezTo>
                        <a:pt x="316072" y="366262"/>
                        <a:pt x="366741" y="315765"/>
                        <a:pt x="366741" y="253542"/>
                      </a:cubicBezTo>
                      <a:cubicBezTo>
                        <a:pt x="366741" y="191424"/>
                        <a:pt x="316072" y="140927"/>
                        <a:pt x="253873" y="140927"/>
                      </a:cubicBezTo>
                      <a:close/>
                      <a:moveTo>
                        <a:pt x="232929" y="0"/>
                      </a:moveTo>
                      <a:lnTo>
                        <a:pt x="274818" y="0"/>
                      </a:lnTo>
                      <a:cubicBezTo>
                        <a:pt x="298090" y="0"/>
                        <a:pt x="316918" y="18910"/>
                        <a:pt x="316918" y="42045"/>
                      </a:cubicBezTo>
                      <a:lnTo>
                        <a:pt x="316918" y="55885"/>
                      </a:lnTo>
                      <a:cubicBezTo>
                        <a:pt x="328025" y="59371"/>
                        <a:pt x="338921" y="63913"/>
                        <a:pt x="349287" y="69301"/>
                      </a:cubicBezTo>
                      <a:lnTo>
                        <a:pt x="359125" y="59476"/>
                      </a:lnTo>
                      <a:cubicBezTo>
                        <a:pt x="367058" y="51553"/>
                        <a:pt x="377637" y="47222"/>
                        <a:pt x="388849" y="47222"/>
                      </a:cubicBezTo>
                      <a:cubicBezTo>
                        <a:pt x="400062" y="47222"/>
                        <a:pt x="410640" y="51553"/>
                        <a:pt x="418574" y="59476"/>
                      </a:cubicBezTo>
                      <a:lnTo>
                        <a:pt x="448192" y="89162"/>
                      </a:lnTo>
                      <a:cubicBezTo>
                        <a:pt x="464588" y="105536"/>
                        <a:pt x="464588" y="132158"/>
                        <a:pt x="448192" y="148533"/>
                      </a:cubicBezTo>
                      <a:lnTo>
                        <a:pt x="438460" y="158252"/>
                      </a:lnTo>
                      <a:cubicBezTo>
                        <a:pt x="443749" y="168710"/>
                        <a:pt x="448298" y="179486"/>
                        <a:pt x="451789" y="190684"/>
                      </a:cubicBezTo>
                      <a:lnTo>
                        <a:pt x="465752" y="190684"/>
                      </a:lnTo>
                      <a:cubicBezTo>
                        <a:pt x="478657" y="190684"/>
                        <a:pt x="490187" y="196494"/>
                        <a:pt x="497909" y="205685"/>
                      </a:cubicBezTo>
                      <a:lnTo>
                        <a:pt x="450837" y="218257"/>
                      </a:lnTo>
                      <a:cubicBezTo>
                        <a:pt x="435604" y="222377"/>
                        <a:pt x="423440" y="234420"/>
                        <a:pt x="419420" y="249739"/>
                      </a:cubicBezTo>
                      <a:cubicBezTo>
                        <a:pt x="419314" y="249950"/>
                        <a:pt x="419314" y="250161"/>
                        <a:pt x="419208" y="250372"/>
                      </a:cubicBezTo>
                      <a:lnTo>
                        <a:pt x="403764" y="314603"/>
                      </a:lnTo>
                      <a:lnTo>
                        <a:pt x="283598" y="434613"/>
                      </a:lnTo>
                      <a:cubicBezTo>
                        <a:pt x="271010" y="447078"/>
                        <a:pt x="264134" y="463770"/>
                        <a:pt x="264134" y="481518"/>
                      </a:cubicBezTo>
                      <a:cubicBezTo>
                        <a:pt x="264134" y="490392"/>
                        <a:pt x="265932" y="499160"/>
                        <a:pt x="269317" y="507083"/>
                      </a:cubicBezTo>
                      <a:lnTo>
                        <a:pt x="232929" y="507083"/>
                      </a:lnTo>
                      <a:cubicBezTo>
                        <a:pt x="209657" y="507083"/>
                        <a:pt x="190828" y="488279"/>
                        <a:pt x="190828" y="465143"/>
                      </a:cubicBezTo>
                      <a:lnTo>
                        <a:pt x="190828" y="451304"/>
                      </a:lnTo>
                      <a:cubicBezTo>
                        <a:pt x="179721" y="447712"/>
                        <a:pt x="168826" y="443275"/>
                        <a:pt x="158459" y="437888"/>
                      </a:cubicBezTo>
                      <a:lnTo>
                        <a:pt x="148622" y="447712"/>
                      </a:lnTo>
                      <a:cubicBezTo>
                        <a:pt x="140688" y="455635"/>
                        <a:pt x="130110" y="459967"/>
                        <a:pt x="118897" y="459967"/>
                      </a:cubicBezTo>
                      <a:cubicBezTo>
                        <a:pt x="107685" y="459967"/>
                        <a:pt x="97107" y="455635"/>
                        <a:pt x="89173" y="447712"/>
                      </a:cubicBezTo>
                      <a:lnTo>
                        <a:pt x="59554" y="418027"/>
                      </a:lnTo>
                      <a:cubicBezTo>
                        <a:pt x="43158" y="401652"/>
                        <a:pt x="43158" y="375030"/>
                        <a:pt x="59554" y="358656"/>
                      </a:cubicBezTo>
                      <a:lnTo>
                        <a:pt x="69286" y="348831"/>
                      </a:lnTo>
                      <a:cubicBezTo>
                        <a:pt x="63997" y="338478"/>
                        <a:pt x="59449" y="327597"/>
                        <a:pt x="55958" y="316505"/>
                      </a:cubicBezTo>
                      <a:lnTo>
                        <a:pt x="41995" y="316505"/>
                      </a:lnTo>
                      <a:cubicBezTo>
                        <a:pt x="18829" y="316505"/>
                        <a:pt x="0" y="297700"/>
                        <a:pt x="0" y="274565"/>
                      </a:cubicBezTo>
                      <a:lnTo>
                        <a:pt x="0" y="232625"/>
                      </a:lnTo>
                      <a:cubicBezTo>
                        <a:pt x="0" y="209488"/>
                        <a:pt x="18829" y="190684"/>
                        <a:pt x="41995" y="190684"/>
                      </a:cubicBezTo>
                      <a:lnTo>
                        <a:pt x="55958" y="190684"/>
                      </a:lnTo>
                      <a:cubicBezTo>
                        <a:pt x="59449" y="179486"/>
                        <a:pt x="63997" y="168710"/>
                        <a:pt x="69286" y="158252"/>
                      </a:cubicBezTo>
                      <a:lnTo>
                        <a:pt x="59554" y="148533"/>
                      </a:lnTo>
                      <a:cubicBezTo>
                        <a:pt x="43158" y="132158"/>
                        <a:pt x="43158" y="105536"/>
                        <a:pt x="59554" y="89162"/>
                      </a:cubicBezTo>
                      <a:lnTo>
                        <a:pt x="89173" y="59476"/>
                      </a:lnTo>
                      <a:cubicBezTo>
                        <a:pt x="97107" y="51553"/>
                        <a:pt x="107685" y="47222"/>
                        <a:pt x="118897" y="47222"/>
                      </a:cubicBezTo>
                      <a:cubicBezTo>
                        <a:pt x="130110" y="47222"/>
                        <a:pt x="140688" y="51553"/>
                        <a:pt x="148622" y="59476"/>
                      </a:cubicBezTo>
                      <a:lnTo>
                        <a:pt x="158459" y="69301"/>
                      </a:lnTo>
                      <a:cubicBezTo>
                        <a:pt x="168826" y="63913"/>
                        <a:pt x="179721" y="59371"/>
                        <a:pt x="190828" y="55885"/>
                      </a:cubicBezTo>
                      <a:lnTo>
                        <a:pt x="190828" y="42045"/>
                      </a:lnTo>
                      <a:cubicBezTo>
                        <a:pt x="190828" y="18910"/>
                        <a:pt x="209657" y="0"/>
                        <a:pt x="232929" y="0"/>
                      </a:cubicBez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grpSp>
          <p:sp>
            <p:nvSpPr>
              <p:cNvPr id="15" name="íŝḻiḓè"/>
              <p:cNvSpPr txBox="1"/>
              <p:nvPr/>
            </p:nvSpPr>
            <p:spPr bwMode="auto">
              <a:xfrm>
                <a:off x="1299319" y="1609824"/>
                <a:ext cx="282830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spcBef>
                    <a:spcPct val="0"/>
                  </a:spcBef>
                </a:pPr>
                <a:r>
                  <a:rPr lang="en-US" altLang="zh-CN" sz="1600" b="1" dirty="0">
                    <a:latin typeface="微软雅黑" panose="020B0503020204020204" pitchFamily="34" charset="-122"/>
                    <a:ea typeface="微软雅黑" panose="020B0503020204020204" pitchFamily="34" charset="-122"/>
                  </a:rPr>
                  <a:t>Bartlett</a:t>
                </a:r>
                <a:r>
                  <a:rPr lang="zh-CN" altLang="en-US" sz="1600" b="1" dirty="0">
                    <a:latin typeface="微软雅黑" panose="020B0503020204020204" pitchFamily="34" charset="-122"/>
                    <a:ea typeface="微软雅黑" panose="020B0503020204020204" pitchFamily="34" charset="-122"/>
                  </a:rPr>
                  <a:t>球形检验</a:t>
                </a:r>
                <a:endParaRPr lang="en-US" altLang="zh-CN" sz="1600" b="1" dirty="0">
                  <a:latin typeface="微软雅黑" panose="020B0503020204020204" pitchFamily="34" charset="-122"/>
                  <a:ea typeface="微软雅黑" panose="020B0503020204020204" pitchFamily="34" charset="-122"/>
                </a:endParaRPr>
              </a:p>
            </p:txBody>
          </p:sp>
        </p:grpSp>
        <p:grpSp>
          <p:nvGrpSpPr>
            <p:cNvPr id="6" name="ïṩľíďé"/>
            <p:cNvGrpSpPr/>
            <p:nvPr/>
          </p:nvGrpSpPr>
          <p:grpSpPr>
            <a:xfrm>
              <a:off x="8061204" y="1598798"/>
              <a:ext cx="3457696" cy="887875"/>
              <a:chOff x="8061204" y="1598798"/>
              <a:chExt cx="3457696" cy="887875"/>
            </a:xfrm>
          </p:grpSpPr>
          <p:sp>
            <p:nvSpPr>
              <p:cNvPr id="8" name="íŝlidê"/>
              <p:cNvSpPr/>
              <p:nvPr/>
            </p:nvSpPr>
            <p:spPr>
              <a:xfrm flipH="1">
                <a:off x="8061205" y="2051629"/>
                <a:ext cx="2828300" cy="435044"/>
              </a:xfrm>
              <a:custGeom>
                <a:avLst/>
                <a:gdLst/>
                <a:ahLst/>
                <a:cxnLst>
                  <a:cxn ang="0">
                    <a:pos x="wd2" y="hd2"/>
                  </a:cxn>
                  <a:cxn ang="5400000">
                    <a:pos x="wd2" y="hd2"/>
                  </a:cxn>
                  <a:cxn ang="10800000">
                    <a:pos x="wd2" y="hd2"/>
                  </a:cxn>
                  <a:cxn ang="16200000">
                    <a:pos x="wd2" y="hd2"/>
                  </a:cxn>
                </a:cxnLst>
                <a:rect l="0" t="0" r="r" b="b"/>
                <a:pathLst>
                  <a:path w="21600" h="21435" extrusionOk="0">
                    <a:moveTo>
                      <a:pt x="0" y="18"/>
                    </a:moveTo>
                    <a:cubicBezTo>
                      <a:pt x="2078" y="33"/>
                      <a:pt x="4156" y="33"/>
                      <a:pt x="6233" y="18"/>
                    </a:cubicBezTo>
                    <a:cubicBezTo>
                      <a:pt x="7272" y="11"/>
                      <a:pt x="8311" y="1"/>
                      <a:pt x="9350" y="18"/>
                    </a:cubicBezTo>
                    <a:cubicBezTo>
                      <a:pt x="9869" y="27"/>
                      <a:pt x="10389" y="44"/>
                      <a:pt x="10908" y="18"/>
                    </a:cubicBezTo>
                    <a:cubicBezTo>
                      <a:pt x="11168" y="6"/>
                      <a:pt x="11428" y="-17"/>
                      <a:pt x="11687" y="18"/>
                    </a:cubicBezTo>
                    <a:cubicBezTo>
                      <a:pt x="11959" y="56"/>
                      <a:pt x="12235" y="164"/>
                      <a:pt x="12483" y="897"/>
                    </a:cubicBezTo>
                    <a:cubicBezTo>
                      <a:pt x="12803" y="1839"/>
                      <a:pt x="13033" y="3667"/>
                      <a:pt x="13270" y="5364"/>
                    </a:cubicBezTo>
                    <a:cubicBezTo>
                      <a:pt x="13528" y="7209"/>
                      <a:pt x="13804" y="8940"/>
                      <a:pt x="14073" y="10710"/>
                    </a:cubicBezTo>
                    <a:cubicBezTo>
                      <a:pt x="14343" y="12479"/>
                      <a:pt x="14606" y="14289"/>
                      <a:pt x="14876" y="16055"/>
                    </a:cubicBezTo>
                    <a:cubicBezTo>
                      <a:pt x="15122" y="17661"/>
                      <a:pt x="15377" y="19247"/>
                      <a:pt x="15690" y="20199"/>
                    </a:cubicBezTo>
                    <a:cubicBezTo>
                      <a:pt x="16146" y="21583"/>
                      <a:pt x="16660" y="21457"/>
                      <a:pt x="17160" y="21401"/>
                    </a:cubicBezTo>
                    <a:cubicBezTo>
                      <a:pt x="17653" y="21345"/>
                      <a:pt x="18147" y="21379"/>
                      <a:pt x="18640" y="21401"/>
                    </a:cubicBezTo>
                    <a:cubicBezTo>
                      <a:pt x="19627" y="21446"/>
                      <a:pt x="20613" y="21446"/>
                      <a:pt x="21600" y="21401"/>
                    </a:cubicBezTo>
                  </a:path>
                </a:pathLst>
              </a:custGeom>
              <a:ln w="15875">
                <a:solidFill>
                  <a:schemeClr val="bg1">
                    <a:lumMod val="75000"/>
                  </a:schemeClr>
                </a:solidFill>
                <a:miter lim="400000"/>
              </a:ln>
            </p:spPr>
            <p:txBody>
              <a:bodyPr wrap="square" lIns="91440" tIns="45720" rIns="91440" bIns="45720" anchor="ctr">
                <a:normAutofit fontScale="85000" lnSpcReduction="20000"/>
              </a:bodyPr>
              <a:lstStyle/>
              <a:p>
                <a:pPr algn="ctr" defTabSz="825500" hangingPunct="0"/>
                <a:endParaRPr sz="3200">
                  <a:solidFill>
                    <a:srgbClr val="000000"/>
                  </a:solidFill>
                </a:endParaRPr>
              </a:p>
            </p:txBody>
          </p:sp>
          <p:sp>
            <p:nvSpPr>
              <p:cNvPr id="9" name="íş1ïdê"/>
              <p:cNvSpPr/>
              <p:nvPr/>
            </p:nvSpPr>
            <p:spPr>
              <a:xfrm>
                <a:off x="10889504" y="1736931"/>
                <a:ext cx="629396" cy="629396"/>
              </a:xfrm>
              <a:prstGeom prst="ellipse">
                <a:avLst/>
              </a:prstGeom>
              <a:solidFill>
                <a:schemeClr val="accent2"/>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10" name="íṡľîďé"/>
              <p:cNvSpPr/>
              <p:nvPr/>
            </p:nvSpPr>
            <p:spPr>
              <a:xfrm>
                <a:off x="10989402" y="1871591"/>
                <a:ext cx="429598" cy="360076"/>
              </a:xfrm>
              <a:custGeom>
                <a:avLst/>
                <a:gdLst>
                  <a:gd name="connsiteX0" fmla="*/ 280912 w 602819"/>
                  <a:gd name="connsiteY0" fmla="*/ 344975 h 505264"/>
                  <a:gd name="connsiteX1" fmla="*/ 318032 w 602819"/>
                  <a:gd name="connsiteY1" fmla="*/ 444854 h 505264"/>
                  <a:gd name="connsiteX2" fmla="*/ 339012 w 602819"/>
                  <a:gd name="connsiteY2" fmla="*/ 402969 h 505264"/>
                  <a:gd name="connsiteX3" fmla="*/ 380973 w 602819"/>
                  <a:gd name="connsiteY3" fmla="*/ 382027 h 505264"/>
                  <a:gd name="connsiteX4" fmla="*/ 244600 w 602819"/>
                  <a:gd name="connsiteY4" fmla="*/ 308729 h 505264"/>
                  <a:gd name="connsiteX5" fmla="*/ 435039 w 602819"/>
                  <a:gd name="connsiteY5" fmla="*/ 378805 h 505264"/>
                  <a:gd name="connsiteX6" fmla="*/ 364834 w 602819"/>
                  <a:gd name="connsiteY6" fmla="*/ 413440 h 505264"/>
                  <a:gd name="connsiteX7" fmla="*/ 438266 w 602819"/>
                  <a:gd name="connsiteY7" fmla="*/ 486738 h 505264"/>
                  <a:gd name="connsiteX8" fmla="*/ 438266 w 602819"/>
                  <a:gd name="connsiteY8" fmla="*/ 502042 h 505264"/>
                  <a:gd name="connsiteX9" fmla="*/ 430197 w 602819"/>
                  <a:gd name="connsiteY9" fmla="*/ 505264 h 505264"/>
                  <a:gd name="connsiteX10" fmla="*/ 422934 w 602819"/>
                  <a:gd name="connsiteY10" fmla="*/ 502042 h 505264"/>
                  <a:gd name="connsiteX11" fmla="*/ 349503 w 602819"/>
                  <a:gd name="connsiteY11" fmla="*/ 428744 h 505264"/>
                  <a:gd name="connsiteX12" fmla="*/ 314804 w 602819"/>
                  <a:gd name="connsiteY12" fmla="*/ 498820 h 505264"/>
                  <a:gd name="connsiteX13" fmla="*/ 345390 w 602819"/>
                  <a:gd name="connsiteY13" fmla="*/ 0 h 505264"/>
                  <a:gd name="connsiteX14" fmla="*/ 505174 w 602819"/>
                  <a:gd name="connsiteY14" fmla="*/ 149099 h 505264"/>
                  <a:gd name="connsiteX15" fmla="*/ 460789 w 602819"/>
                  <a:gd name="connsiteY15" fmla="*/ 150711 h 505264"/>
                  <a:gd name="connsiteX16" fmla="*/ 451912 w 602819"/>
                  <a:gd name="connsiteY16" fmla="*/ 162800 h 505264"/>
                  <a:gd name="connsiteX17" fmla="*/ 462403 w 602819"/>
                  <a:gd name="connsiteY17" fmla="*/ 171665 h 505264"/>
                  <a:gd name="connsiteX18" fmla="*/ 464017 w 602819"/>
                  <a:gd name="connsiteY18" fmla="*/ 171665 h 505264"/>
                  <a:gd name="connsiteX19" fmla="*/ 514857 w 602819"/>
                  <a:gd name="connsiteY19" fmla="*/ 171665 h 505264"/>
                  <a:gd name="connsiteX20" fmla="*/ 602819 w 602819"/>
                  <a:gd name="connsiteY20" fmla="*/ 278855 h 505264"/>
                  <a:gd name="connsiteX21" fmla="*/ 494683 w 602819"/>
                  <a:gd name="connsiteY21" fmla="*/ 376374 h 505264"/>
                  <a:gd name="connsiteX22" fmla="*/ 190449 w 602819"/>
                  <a:gd name="connsiteY22" fmla="*/ 254677 h 505264"/>
                  <a:gd name="connsiteX23" fmla="*/ 238868 w 602819"/>
                  <a:gd name="connsiteY23" fmla="*/ 386851 h 505264"/>
                  <a:gd name="connsiteX24" fmla="*/ 117013 w 602819"/>
                  <a:gd name="connsiteY24" fmla="*/ 386851 h 505264"/>
                  <a:gd name="connsiteX25" fmla="*/ 0 w 602819"/>
                  <a:gd name="connsiteY25" fmla="*/ 269990 h 505264"/>
                  <a:gd name="connsiteX26" fmla="*/ 69401 w 602819"/>
                  <a:gd name="connsiteY26" fmla="*/ 160382 h 505264"/>
                  <a:gd name="connsiteX27" fmla="*/ 75050 w 602819"/>
                  <a:gd name="connsiteY27" fmla="*/ 157158 h 505264"/>
                  <a:gd name="connsiteX28" fmla="*/ 75050 w 602819"/>
                  <a:gd name="connsiteY28" fmla="*/ 150711 h 505264"/>
                  <a:gd name="connsiteX29" fmla="*/ 75857 w 602819"/>
                  <a:gd name="connsiteY29" fmla="*/ 146681 h 505264"/>
                  <a:gd name="connsiteX30" fmla="*/ 75857 w 602819"/>
                  <a:gd name="connsiteY30" fmla="*/ 144263 h 505264"/>
                  <a:gd name="connsiteX31" fmla="*/ 75050 w 602819"/>
                  <a:gd name="connsiteY31" fmla="*/ 142651 h 505264"/>
                  <a:gd name="connsiteX32" fmla="*/ 75050 w 602819"/>
                  <a:gd name="connsiteY32" fmla="*/ 139428 h 505264"/>
                  <a:gd name="connsiteX33" fmla="*/ 150906 w 602819"/>
                  <a:gd name="connsiteY33" fmla="*/ 64475 h 505264"/>
                  <a:gd name="connsiteX34" fmla="*/ 160590 w 602819"/>
                  <a:gd name="connsiteY34" fmla="*/ 65281 h 505264"/>
                  <a:gd name="connsiteX35" fmla="*/ 163011 w 602819"/>
                  <a:gd name="connsiteY35" fmla="*/ 65281 h 505264"/>
                  <a:gd name="connsiteX36" fmla="*/ 171888 w 602819"/>
                  <a:gd name="connsiteY36" fmla="*/ 67699 h 505264"/>
                  <a:gd name="connsiteX37" fmla="*/ 172695 w 602819"/>
                  <a:gd name="connsiteY37" fmla="*/ 67699 h 505264"/>
                  <a:gd name="connsiteX38" fmla="*/ 181572 w 602819"/>
                  <a:gd name="connsiteY38" fmla="*/ 70923 h 505264"/>
                  <a:gd name="connsiteX39" fmla="*/ 183993 w 602819"/>
                  <a:gd name="connsiteY39" fmla="*/ 72535 h 505264"/>
                  <a:gd name="connsiteX40" fmla="*/ 191256 w 602819"/>
                  <a:gd name="connsiteY40" fmla="*/ 76564 h 505264"/>
                  <a:gd name="connsiteX41" fmla="*/ 225956 w 602819"/>
                  <a:gd name="connsiteY41" fmla="*/ 139428 h 505264"/>
                  <a:gd name="connsiteX42" fmla="*/ 236447 w 602819"/>
                  <a:gd name="connsiteY42" fmla="*/ 150711 h 505264"/>
                  <a:gd name="connsiteX43" fmla="*/ 247745 w 602819"/>
                  <a:gd name="connsiteY43" fmla="*/ 139428 h 505264"/>
                  <a:gd name="connsiteX44" fmla="*/ 213044 w 602819"/>
                  <a:gd name="connsiteY44" fmla="*/ 66087 h 505264"/>
                  <a:gd name="connsiteX45" fmla="*/ 345390 w 602819"/>
                  <a:gd name="connsiteY45" fmla="*/ 0 h 5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2819" h="505264">
                    <a:moveTo>
                      <a:pt x="280912" y="344975"/>
                    </a:moveTo>
                    <a:lnTo>
                      <a:pt x="318032" y="444854"/>
                    </a:lnTo>
                    <a:lnTo>
                      <a:pt x="339012" y="402969"/>
                    </a:lnTo>
                    <a:lnTo>
                      <a:pt x="380973" y="382027"/>
                    </a:lnTo>
                    <a:close/>
                    <a:moveTo>
                      <a:pt x="244600" y="308729"/>
                    </a:moveTo>
                    <a:lnTo>
                      <a:pt x="435039" y="378805"/>
                    </a:lnTo>
                    <a:lnTo>
                      <a:pt x="364834" y="413440"/>
                    </a:lnTo>
                    <a:lnTo>
                      <a:pt x="438266" y="486738"/>
                    </a:lnTo>
                    <a:cubicBezTo>
                      <a:pt x="442301" y="490766"/>
                      <a:pt x="442301" y="498015"/>
                      <a:pt x="438266" y="502042"/>
                    </a:cubicBezTo>
                    <a:cubicBezTo>
                      <a:pt x="435845" y="503653"/>
                      <a:pt x="433425" y="505264"/>
                      <a:pt x="430197" y="505264"/>
                    </a:cubicBezTo>
                    <a:cubicBezTo>
                      <a:pt x="427776" y="505264"/>
                      <a:pt x="425355" y="503653"/>
                      <a:pt x="422934" y="502042"/>
                    </a:cubicBezTo>
                    <a:lnTo>
                      <a:pt x="349503" y="428744"/>
                    </a:lnTo>
                    <a:lnTo>
                      <a:pt x="314804" y="498820"/>
                    </a:lnTo>
                    <a:close/>
                    <a:moveTo>
                      <a:pt x="345390" y="0"/>
                    </a:moveTo>
                    <a:cubicBezTo>
                      <a:pt x="428510" y="0"/>
                      <a:pt x="497911" y="66087"/>
                      <a:pt x="505174" y="149099"/>
                    </a:cubicBezTo>
                    <a:cubicBezTo>
                      <a:pt x="493876" y="148293"/>
                      <a:pt x="477736" y="148293"/>
                      <a:pt x="460789" y="150711"/>
                    </a:cubicBezTo>
                    <a:cubicBezTo>
                      <a:pt x="455140" y="151517"/>
                      <a:pt x="451106" y="157158"/>
                      <a:pt x="451912" y="162800"/>
                    </a:cubicBezTo>
                    <a:cubicBezTo>
                      <a:pt x="452720" y="168441"/>
                      <a:pt x="457561" y="171665"/>
                      <a:pt x="462403" y="171665"/>
                    </a:cubicBezTo>
                    <a:cubicBezTo>
                      <a:pt x="463210" y="171665"/>
                      <a:pt x="464017" y="171665"/>
                      <a:pt x="464017" y="171665"/>
                    </a:cubicBezTo>
                    <a:cubicBezTo>
                      <a:pt x="488227" y="168441"/>
                      <a:pt x="513244" y="171665"/>
                      <a:pt x="514857" y="171665"/>
                    </a:cubicBezTo>
                    <a:cubicBezTo>
                      <a:pt x="564891" y="181336"/>
                      <a:pt x="602819" y="227275"/>
                      <a:pt x="602819" y="278855"/>
                    </a:cubicBezTo>
                    <a:cubicBezTo>
                      <a:pt x="602819" y="338495"/>
                      <a:pt x="554400" y="376374"/>
                      <a:pt x="494683" y="376374"/>
                    </a:cubicBezTo>
                    <a:lnTo>
                      <a:pt x="190449" y="254677"/>
                    </a:lnTo>
                    <a:lnTo>
                      <a:pt x="238868" y="386851"/>
                    </a:lnTo>
                    <a:lnTo>
                      <a:pt x="117013" y="386851"/>
                    </a:lnTo>
                    <a:cubicBezTo>
                      <a:pt x="52454" y="386851"/>
                      <a:pt x="0" y="334465"/>
                      <a:pt x="0" y="269990"/>
                    </a:cubicBezTo>
                    <a:cubicBezTo>
                      <a:pt x="0" y="225663"/>
                      <a:pt x="29052" y="179725"/>
                      <a:pt x="69401" y="160382"/>
                    </a:cubicBezTo>
                    <a:lnTo>
                      <a:pt x="75050" y="157158"/>
                    </a:lnTo>
                    <a:lnTo>
                      <a:pt x="75050" y="150711"/>
                    </a:lnTo>
                    <a:cubicBezTo>
                      <a:pt x="75050" y="149099"/>
                      <a:pt x="75050" y="147487"/>
                      <a:pt x="75857" y="146681"/>
                    </a:cubicBezTo>
                    <a:lnTo>
                      <a:pt x="75857" y="144263"/>
                    </a:lnTo>
                    <a:lnTo>
                      <a:pt x="75050" y="142651"/>
                    </a:lnTo>
                    <a:cubicBezTo>
                      <a:pt x="75050" y="141845"/>
                      <a:pt x="75050" y="140233"/>
                      <a:pt x="75050" y="139428"/>
                    </a:cubicBezTo>
                    <a:cubicBezTo>
                      <a:pt x="75050" y="98325"/>
                      <a:pt x="108943" y="64475"/>
                      <a:pt x="150906" y="64475"/>
                    </a:cubicBezTo>
                    <a:cubicBezTo>
                      <a:pt x="154134" y="64475"/>
                      <a:pt x="157362" y="64475"/>
                      <a:pt x="160590" y="65281"/>
                    </a:cubicBezTo>
                    <a:cubicBezTo>
                      <a:pt x="161397" y="65281"/>
                      <a:pt x="162204" y="65281"/>
                      <a:pt x="163011" y="65281"/>
                    </a:cubicBezTo>
                    <a:cubicBezTo>
                      <a:pt x="166239" y="66087"/>
                      <a:pt x="168660" y="66893"/>
                      <a:pt x="171888" y="67699"/>
                    </a:cubicBezTo>
                    <a:cubicBezTo>
                      <a:pt x="171888" y="67699"/>
                      <a:pt x="171888" y="67699"/>
                      <a:pt x="172695" y="67699"/>
                    </a:cubicBezTo>
                    <a:cubicBezTo>
                      <a:pt x="175923" y="68505"/>
                      <a:pt x="178344" y="70117"/>
                      <a:pt x="181572" y="70923"/>
                    </a:cubicBezTo>
                    <a:cubicBezTo>
                      <a:pt x="182379" y="71729"/>
                      <a:pt x="183186" y="71729"/>
                      <a:pt x="183993" y="72535"/>
                    </a:cubicBezTo>
                    <a:cubicBezTo>
                      <a:pt x="186414" y="73341"/>
                      <a:pt x="188835" y="74952"/>
                      <a:pt x="191256" y="76564"/>
                    </a:cubicBezTo>
                    <a:cubicBezTo>
                      <a:pt x="212237" y="90265"/>
                      <a:pt x="225956" y="113637"/>
                      <a:pt x="225956" y="139428"/>
                    </a:cubicBezTo>
                    <a:cubicBezTo>
                      <a:pt x="225956" y="145875"/>
                      <a:pt x="230798" y="150711"/>
                      <a:pt x="236447" y="150711"/>
                    </a:cubicBezTo>
                    <a:cubicBezTo>
                      <a:pt x="242903" y="150711"/>
                      <a:pt x="247745" y="145875"/>
                      <a:pt x="247745" y="139428"/>
                    </a:cubicBezTo>
                    <a:cubicBezTo>
                      <a:pt x="247745" y="110414"/>
                      <a:pt x="234026" y="83818"/>
                      <a:pt x="213044" y="66087"/>
                    </a:cubicBezTo>
                    <a:cubicBezTo>
                      <a:pt x="243710" y="25790"/>
                      <a:pt x="294550" y="0"/>
                      <a:pt x="345390" y="0"/>
                    </a:cubicBez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sp>
            <p:nvSpPr>
              <p:cNvPr id="11" name="ïṩļïde"/>
              <p:cNvSpPr txBox="1"/>
              <p:nvPr/>
            </p:nvSpPr>
            <p:spPr bwMode="auto">
              <a:xfrm>
                <a:off x="8061204" y="1598798"/>
                <a:ext cx="282830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r">
                  <a:spcBef>
                    <a:spcPct val="0"/>
                  </a:spcBef>
                </a:pPr>
                <a:r>
                  <a:rPr lang="en-US" altLang="zh-CN" sz="1600" b="1" dirty="0">
                    <a:latin typeface="微软雅黑" panose="020B0503020204020204" pitchFamily="34" charset="-122"/>
                    <a:ea typeface="微软雅黑" panose="020B0503020204020204" pitchFamily="34" charset="-122"/>
                  </a:rPr>
                  <a:t>KMO</a:t>
                </a:r>
                <a:r>
                  <a:rPr lang="zh-CN" altLang="en-US" sz="1600" b="1" dirty="0">
                    <a:latin typeface="微软雅黑" panose="020B0503020204020204" pitchFamily="34" charset="-122"/>
                    <a:ea typeface="微软雅黑" panose="020B0503020204020204" pitchFamily="34" charset="-122"/>
                  </a:rPr>
                  <a:t>检验</a:t>
                </a:r>
                <a:endParaRPr lang="en-US" altLang="zh-CN" b="1" dirty="0"/>
              </a:p>
            </p:txBody>
          </p:sp>
        </p:grpSp>
      </p:grpSp>
      <p:pic>
        <p:nvPicPr>
          <p:cNvPr id="19" name="图片 18"/>
          <p:cNvPicPr/>
          <p:nvPr/>
        </p:nvPicPr>
        <p:blipFill>
          <a:blip r:embed="rId3"/>
          <a:stretch>
            <a:fillRect/>
          </a:stretch>
        </p:blipFill>
        <p:spPr>
          <a:xfrm>
            <a:off x="4141499" y="1428411"/>
            <a:ext cx="3919703" cy="2238935"/>
          </a:xfrm>
          <a:prstGeom prst="rect">
            <a:avLst/>
          </a:prstGeom>
        </p:spPr>
      </p:pic>
      <p:sp>
        <p:nvSpPr>
          <p:cNvPr id="20" name="矩形 19"/>
          <p:cNvSpPr/>
          <p:nvPr/>
        </p:nvSpPr>
        <p:spPr>
          <a:xfrm>
            <a:off x="8445277" y="2549753"/>
            <a:ext cx="2938089" cy="3367397"/>
          </a:xfrm>
          <a:prstGeom prst="rect">
            <a:avLst/>
          </a:prstGeom>
        </p:spPr>
        <p:txBody>
          <a:bodyPr wrap="square">
            <a:spAutoFit/>
          </a:bodyPr>
          <a:lstStyle/>
          <a:p>
            <a:pPr>
              <a:lnSpc>
                <a:spcPct val="150000"/>
              </a:lnSpc>
            </a:pPr>
            <a:r>
              <a:rPr lang="en-US" altLang="zh-CN" dirty="0">
                <a:latin typeface="微软雅黑" panose="020B0503020204020204" pitchFamily="34" charset="-122"/>
                <a:ea typeface="微软雅黑" panose="020B0503020204020204" pitchFamily="34" charset="-122"/>
              </a:rPr>
              <a:t>KMO</a:t>
            </a:r>
            <a:r>
              <a:rPr lang="zh-CN" altLang="en-US" dirty="0">
                <a:latin typeface="微软雅黑" panose="020B0503020204020204" pitchFamily="34" charset="-122"/>
                <a:ea typeface="微软雅黑" panose="020B0503020204020204" pitchFamily="34" charset="-122"/>
              </a:rPr>
              <a:t>检验统计量是用于比较变量间简单相关系数和偏相关系数的指标。</a:t>
            </a:r>
            <a:r>
              <a:rPr lang="en-US" altLang="zh-CN" dirty="0">
                <a:latin typeface="微软雅黑" panose="020B0503020204020204" pitchFamily="34" charset="-122"/>
                <a:ea typeface="微软雅黑" panose="020B0503020204020204" pitchFamily="34" charset="-122"/>
              </a:rPr>
              <a:t>KMO</a:t>
            </a:r>
            <a:r>
              <a:rPr lang="zh-CN" altLang="en-US" dirty="0">
                <a:latin typeface="微软雅黑" panose="020B0503020204020204" pitchFamily="34" charset="-122"/>
                <a:ea typeface="微软雅黑" panose="020B0503020204020204" pitchFamily="34" charset="-122"/>
              </a:rPr>
              <a:t>值越接近于</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，意味着变量间的相关性越强，原有变量越适合作因子分析，此处</a:t>
            </a:r>
            <a:r>
              <a:rPr lang="en-US" altLang="zh-CN" dirty="0">
                <a:latin typeface="微软雅黑" panose="020B0503020204020204" pitchFamily="34" charset="-122"/>
                <a:ea typeface="微软雅黑" panose="020B0503020204020204" pitchFamily="34" charset="-122"/>
              </a:rPr>
              <a:t>KMO</a:t>
            </a:r>
            <a:r>
              <a:rPr lang="zh-CN" altLang="en-US" dirty="0">
                <a:latin typeface="微软雅黑" panose="020B0503020204020204" pitchFamily="34" charset="-122"/>
                <a:ea typeface="微软雅黑" panose="020B0503020204020204" pitchFamily="34" charset="-122"/>
              </a:rPr>
              <a:t>值为</a:t>
            </a:r>
            <a:r>
              <a:rPr lang="en-US" altLang="zh-CN" dirty="0">
                <a:latin typeface="微软雅黑" panose="020B0503020204020204" pitchFamily="34" charset="-122"/>
                <a:ea typeface="微软雅黑" panose="020B0503020204020204" pitchFamily="34" charset="-122"/>
              </a:rPr>
              <a:t>0.532,</a:t>
            </a:r>
            <a:r>
              <a:rPr lang="zh-CN" altLang="zh-CN" dirty="0">
                <a:latin typeface="微软雅黑" panose="020B0503020204020204" pitchFamily="34" charset="-122"/>
                <a:ea typeface="微软雅黑" panose="020B0503020204020204" pitchFamily="34" charset="-122"/>
              </a:rPr>
              <a:t>可以进行因子分析</a:t>
            </a:r>
            <a:endParaRPr lang="zh-CN" altLang="en-US" dirty="0">
              <a:latin typeface="微软雅黑" panose="020B0503020204020204" pitchFamily="34" charset="-122"/>
              <a:ea typeface="微软雅黑" panose="020B0503020204020204" pitchFamily="34" charset="-122"/>
            </a:endParaRPr>
          </a:p>
        </p:txBody>
      </p:sp>
      <p:sp>
        <p:nvSpPr>
          <p:cNvPr id="22" name="矩形 21"/>
          <p:cNvSpPr/>
          <p:nvPr/>
        </p:nvSpPr>
        <p:spPr>
          <a:xfrm>
            <a:off x="948989" y="2549753"/>
            <a:ext cx="2729909" cy="3277820"/>
          </a:xfrm>
          <a:prstGeom prst="rect">
            <a:avLst/>
          </a:prstGeom>
        </p:spPr>
        <p:txBody>
          <a:bodyPr wrap="square">
            <a:spAutoFit/>
          </a:bodyPr>
          <a:lstStyle/>
          <a:p>
            <a:pPr>
              <a:lnSpc>
                <a:spcPct val="150000"/>
              </a:lnSpc>
            </a:pPr>
            <a:r>
              <a:rPr lang="en-US" altLang="zh-CN" dirty="0">
                <a:latin typeface="微软雅黑" panose="020B0503020204020204" pitchFamily="34" charset="-122"/>
                <a:ea typeface="微软雅黑" panose="020B0503020204020204" pitchFamily="34" charset="-122"/>
              </a:rPr>
              <a:t>Bartlett</a:t>
            </a:r>
            <a:r>
              <a:rPr lang="zh-CN" altLang="en-US" dirty="0">
                <a:latin typeface="微软雅黑" panose="020B0503020204020204" pitchFamily="34" charset="-122"/>
                <a:ea typeface="微软雅黑" panose="020B0503020204020204" pitchFamily="34" charset="-122"/>
              </a:rPr>
              <a:t>球形检验判断如果相关阵是单位阵，则各变量独立因子分析法无效。由</a:t>
            </a:r>
            <a:r>
              <a:rPr lang="en-US" altLang="zh-CN" dirty="0">
                <a:latin typeface="微软雅黑" panose="020B0503020204020204" pitchFamily="34" charset="-122"/>
                <a:ea typeface="微软雅黑" panose="020B0503020204020204" pitchFamily="34" charset="-122"/>
              </a:rPr>
              <a:t>SPSS</a:t>
            </a:r>
            <a:r>
              <a:rPr lang="zh-CN" altLang="en-US" dirty="0">
                <a:latin typeface="微软雅黑" panose="020B0503020204020204" pitchFamily="34" charset="-122"/>
                <a:ea typeface="微软雅黑" panose="020B0503020204020204" pitchFamily="34" charset="-122"/>
              </a:rPr>
              <a:t>检验结果显示显著性</a:t>
            </a:r>
            <a:r>
              <a:rPr lang="en-US" altLang="zh-CN" dirty="0">
                <a:latin typeface="微软雅黑" panose="020B0503020204020204" pitchFamily="34" charset="-122"/>
                <a:ea typeface="微软雅黑" panose="020B0503020204020204" pitchFamily="34" charset="-122"/>
              </a:rPr>
              <a:t>&lt;0.05</a:t>
            </a:r>
            <a:r>
              <a:rPr lang="zh-CN" altLang="en-US" dirty="0">
                <a:latin typeface="微软雅黑" panose="020B0503020204020204" pitchFamily="34" charset="-122"/>
                <a:ea typeface="微软雅黑" panose="020B0503020204020204" pitchFamily="34" charset="-122"/>
              </a:rPr>
              <a:t>，说明各变量间具有相关性，</a:t>
            </a:r>
            <a:r>
              <a:rPr lang="zh-CN" altLang="zh-CN" dirty="0">
                <a:latin typeface="微软雅黑" panose="020B0503020204020204" pitchFamily="34" charset="-122"/>
                <a:ea typeface="微软雅黑" panose="020B0503020204020204" pitchFamily="34" charset="-122"/>
              </a:rPr>
              <a:t>可以进行因子分析</a:t>
            </a:r>
            <a:endParaRPr lang="zh-CN" altLang="en-US" dirty="0">
              <a:latin typeface="微软雅黑" panose="020B0503020204020204" pitchFamily="34" charset="-122"/>
              <a:ea typeface="微软雅黑" panose="020B0503020204020204" pitchFamily="34" charset="-122"/>
            </a:endParaRPr>
          </a:p>
          <a:p>
            <a:endParaRPr lang="zh-CN" altLang="en-US" dirty="0"/>
          </a:p>
        </p:txBody>
      </p:sp>
      <p:sp>
        <p:nvSpPr>
          <p:cNvPr id="24" name="矩形 23"/>
          <p:cNvSpPr/>
          <p:nvPr/>
        </p:nvSpPr>
        <p:spPr>
          <a:xfrm>
            <a:off x="363544" y="339770"/>
            <a:ext cx="3560590" cy="461665"/>
          </a:xfrm>
          <a:prstGeom prst="rect">
            <a:avLst/>
          </a:prstGeom>
        </p:spPr>
        <p:txBody>
          <a:bodyPr wrap="none">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mn-ea"/>
                <a:sym typeface="+mn-lt"/>
              </a:rPr>
              <a:t>3.1.1 KMO</a:t>
            </a:r>
            <a:r>
              <a:rPr lang="zh-CN" altLang="en-US" sz="2400" dirty="0">
                <a:solidFill>
                  <a:schemeClr val="accent1"/>
                </a:solidFill>
                <a:latin typeface="微软雅黑" panose="020B0503020204020204" pitchFamily="34" charset="-122"/>
                <a:ea typeface="微软雅黑" panose="020B0503020204020204" pitchFamily="34" charset="-122"/>
                <a:cs typeface="+mn-ea"/>
                <a:sym typeface="+mn-lt"/>
              </a:rPr>
              <a:t>和巴特利检验</a:t>
            </a:r>
          </a:p>
        </p:txBody>
      </p:sp>
    </p:spTree>
    <p:extLst>
      <p:ext uri="{BB962C8B-B14F-4D97-AF65-F5344CB8AC3E}">
        <p14:creationId xmlns:p14="http://schemas.microsoft.com/office/powerpoint/2010/main" val="140693949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3544" y="339770"/>
            <a:ext cx="1890261" cy="461665"/>
          </a:xfrm>
          <a:prstGeom prst="rect">
            <a:avLst/>
          </a:prstGeom>
        </p:spPr>
        <p:txBody>
          <a:bodyPr wrap="none">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mn-ea"/>
                <a:sym typeface="+mn-lt"/>
              </a:rPr>
              <a:t>3.1.2 </a:t>
            </a:r>
            <a:r>
              <a:rPr lang="zh-CN" altLang="en-US" sz="2400" dirty="0">
                <a:solidFill>
                  <a:schemeClr val="accent1"/>
                </a:solidFill>
                <a:latin typeface="微软雅黑" panose="020B0503020204020204" pitchFamily="34" charset="-122"/>
                <a:ea typeface="微软雅黑" panose="020B0503020204020204" pitchFamily="34" charset="-122"/>
                <a:cs typeface="+mn-ea"/>
                <a:sym typeface="+mn-lt"/>
              </a:rPr>
              <a:t>碎石图</a:t>
            </a:r>
            <a:endParaRPr lang="en-US" altLang="zh-CN" sz="2400" dirty="0">
              <a:solidFill>
                <a:schemeClr val="accent1"/>
              </a:solidFill>
              <a:latin typeface="微软雅黑" panose="020B0503020204020204" pitchFamily="34" charset="-122"/>
              <a:ea typeface="微软雅黑" panose="020B0503020204020204" pitchFamily="34" charset="-122"/>
              <a:cs typeface="+mn-ea"/>
              <a:sym typeface="+mn-lt"/>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44" y="1212850"/>
            <a:ext cx="6115050" cy="4905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6886575" y="2285997"/>
            <a:ext cx="4657725" cy="2585323"/>
          </a:xfrm>
          <a:prstGeom prst="rect">
            <a:avLst/>
          </a:prstGeom>
          <a:noFill/>
        </p:spPr>
        <p:txBody>
          <a:bodyPr wrap="square" rtlCol="0">
            <a:spAutoFit/>
          </a:bodyPr>
          <a:lstStyle/>
          <a:p>
            <a:pPr>
              <a:lnSpc>
                <a:spcPct val="200000"/>
              </a:lnSpc>
            </a:pPr>
            <a:r>
              <a:rPr lang="zh-CN" altLang="zh-CN" dirty="0">
                <a:latin typeface="微软雅黑" panose="020B0503020204020204" pitchFamily="34" charset="-122"/>
                <a:ea typeface="微软雅黑" panose="020B0503020204020204" pitchFamily="34" charset="-122"/>
              </a:rPr>
              <a:t>碎石图结果如图所示，根据肘部法则</a:t>
            </a:r>
            <a:r>
              <a:rPr lang="zh-CN" altLang="en-US" dirty="0">
                <a:latin typeface="微软雅黑" panose="020B0503020204020204" pitchFamily="34" charset="-122"/>
                <a:ea typeface="微软雅黑" panose="020B0503020204020204" pitchFamily="34" charset="-122"/>
              </a:rPr>
              <a:t>：畸变程度的改善效果下降幅度最大的位置就是肘部，一般用畸变程度来确定最佳的值。此处</a:t>
            </a:r>
            <a:r>
              <a:rPr lang="zh-CN" altLang="zh-CN" dirty="0">
                <a:latin typeface="微软雅黑" panose="020B0503020204020204" pitchFamily="34" charset="-122"/>
                <a:ea typeface="微软雅黑" panose="020B0503020204020204" pitchFamily="34" charset="-122"/>
              </a:rPr>
              <a:t>提取</a:t>
            </a:r>
            <a:r>
              <a:rPr lang="en-US" altLang="zh-CN" dirty="0">
                <a:latin typeface="微软雅黑" panose="020B0503020204020204" pitchFamily="34" charset="-122"/>
                <a:ea typeface="微软雅黑" panose="020B0503020204020204" pitchFamily="34" charset="-122"/>
              </a:rPr>
              <a:t>6</a:t>
            </a:r>
            <a:r>
              <a:rPr lang="zh-CN" altLang="zh-CN" dirty="0">
                <a:latin typeface="微软雅黑" panose="020B0503020204020204" pitchFamily="34" charset="-122"/>
                <a:ea typeface="微软雅黑" panose="020B0503020204020204" pitchFamily="34" charset="-122"/>
              </a:rPr>
              <a:t>个主成分比较适合</a:t>
            </a:r>
          </a:p>
          <a:p>
            <a:endParaRPr lang="zh-CN" altLang="en-US" dirty="0"/>
          </a:p>
        </p:txBody>
      </p:sp>
    </p:spTree>
    <p:extLst>
      <p:ext uri="{BB962C8B-B14F-4D97-AF65-F5344CB8AC3E}">
        <p14:creationId xmlns:p14="http://schemas.microsoft.com/office/powerpoint/2010/main" val="281902962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3544" y="339770"/>
            <a:ext cx="3429144" cy="535531"/>
          </a:xfrm>
          <a:prstGeom prst="rect">
            <a:avLst/>
          </a:prstGeom>
        </p:spPr>
        <p:txBody>
          <a:bodyPr wrap="none">
            <a:spAutoFit/>
          </a:bodyPr>
          <a:lstStyle/>
          <a:p>
            <a:pPr marL="0" lvl="1">
              <a:lnSpc>
                <a:spcPct val="120000"/>
              </a:lnSpc>
            </a:pPr>
            <a:r>
              <a:rPr lang="en-US" altLang="zh-CN" sz="2400" dirty="0">
                <a:solidFill>
                  <a:schemeClr val="accent1"/>
                </a:solidFill>
                <a:latin typeface="微软雅黑" panose="020B0503020204020204" pitchFamily="34" charset="-122"/>
                <a:ea typeface="微软雅黑" panose="020B0503020204020204" pitchFamily="34" charset="-122"/>
                <a:cs typeface="+mn-ea"/>
                <a:sym typeface="+mn-lt"/>
              </a:rPr>
              <a:t>3.1.3 </a:t>
            </a:r>
            <a:r>
              <a:rPr lang="zh-CN" altLang="en-US" sz="2400" dirty="0">
                <a:solidFill>
                  <a:schemeClr val="accent1"/>
                </a:solidFill>
                <a:latin typeface="微软雅黑" panose="020B0503020204020204" pitchFamily="34" charset="-122"/>
                <a:ea typeface="微软雅黑" panose="020B0503020204020204" pitchFamily="34" charset="-122"/>
                <a:cs typeface="+mn-ea"/>
                <a:sym typeface="+mn-lt"/>
              </a:rPr>
              <a:t>旋转后的成分矩阵</a:t>
            </a:r>
            <a:endParaRPr lang="en-US" altLang="zh-CN" sz="2400" dirty="0">
              <a:solidFill>
                <a:schemeClr val="accent1"/>
              </a:solidFill>
              <a:latin typeface="微软雅黑" panose="020B0503020204020204" pitchFamily="34" charset="-122"/>
              <a:ea typeface="微软雅黑" panose="020B0503020204020204" pitchFamily="34" charset="-122"/>
              <a:cs typeface="+mn-ea"/>
              <a:sym typeface="+mn-lt"/>
            </a:endParaRPr>
          </a:p>
        </p:txBody>
      </p:sp>
      <p:pic>
        <p:nvPicPr>
          <p:cNvPr id="4" name="图片 3"/>
          <p:cNvPicPr/>
          <p:nvPr/>
        </p:nvPicPr>
        <p:blipFill>
          <a:blip r:embed="rId2"/>
          <a:stretch>
            <a:fillRect/>
          </a:stretch>
        </p:blipFill>
        <p:spPr>
          <a:xfrm>
            <a:off x="363544" y="1025207"/>
            <a:ext cx="7237406" cy="4675506"/>
          </a:xfrm>
          <a:prstGeom prst="rect">
            <a:avLst/>
          </a:prstGeom>
        </p:spPr>
      </p:pic>
      <p:sp>
        <p:nvSpPr>
          <p:cNvPr id="6" name="矩形 5"/>
          <p:cNvSpPr/>
          <p:nvPr/>
        </p:nvSpPr>
        <p:spPr>
          <a:xfrm>
            <a:off x="8110537" y="1480900"/>
            <a:ext cx="3576638" cy="3416320"/>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根据旋转后的成分矩阵，将各成分定义为如下</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个因子：</a:t>
            </a:r>
          </a:p>
          <a:p>
            <a:pPr>
              <a:lnSpc>
                <a:spcPct val="150000"/>
              </a:lnSpc>
            </a:pPr>
            <a:r>
              <a:rPr lang="zh-CN" altLang="en-US" dirty="0">
                <a:latin typeface="微软雅黑" panose="020B0503020204020204" pitchFamily="34" charset="-122"/>
                <a:ea typeface="微软雅黑" panose="020B0503020204020204" pitchFamily="34" charset="-122"/>
              </a:rPr>
              <a:t>成分</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因子</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：持续事件因子</a:t>
            </a:r>
          </a:p>
          <a:p>
            <a:pPr>
              <a:lnSpc>
                <a:spcPct val="150000"/>
              </a:lnSpc>
            </a:pPr>
            <a:r>
              <a:rPr lang="zh-CN" altLang="en-US" dirty="0">
                <a:latin typeface="微软雅黑" panose="020B0503020204020204" pitchFamily="34" charset="-122"/>
                <a:ea typeface="微软雅黑" panose="020B0503020204020204" pitchFamily="34" charset="-122"/>
              </a:rPr>
              <a:t>成分</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因子</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：攻击类型因子</a:t>
            </a:r>
          </a:p>
          <a:p>
            <a:pPr>
              <a:lnSpc>
                <a:spcPct val="150000"/>
              </a:lnSpc>
            </a:pPr>
            <a:r>
              <a:rPr lang="zh-CN" altLang="en-US" dirty="0">
                <a:latin typeface="微软雅黑" panose="020B0503020204020204" pitchFamily="34" charset="-122"/>
                <a:ea typeface="微软雅黑" panose="020B0503020204020204" pitchFamily="34" charset="-122"/>
              </a:rPr>
              <a:t>成分</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因子</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：总伤亡数因子</a:t>
            </a:r>
          </a:p>
          <a:p>
            <a:pPr>
              <a:lnSpc>
                <a:spcPct val="150000"/>
              </a:lnSpc>
            </a:pPr>
            <a:r>
              <a:rPr lang="zh-CN" altLang="en-US" dirty="0">
                <a:latin typeface="微软雅黑" panose="020B0503020204020204" pitchFamily="34" charset="-122"/>
                <a:ea typeface="微软雅黑" panose="020B0503020204020204" pitchFamily="34" charset="-122"/>
              </a:rPr>
              <a:t>成分</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因子</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：凶手伤亡数因子</a:t>
            </a:r>
          </a:p>
          <a:p>
            <a:pPr>
              <a:lnSpc>
                <a:spcPct val="150000"/>
              </a:lnSpc>
            </a:pPr>
            <a:r>
              <a:rPr lang="zh-CN" altLang="en-US" dirty="0">
                <a:latin typeface="微软雅黑" panose="020B0503020204020204" pitchFamily="34" charset="-122"/>
                <a:ea typeface="微软雅黑" panose="020B0503020204020204" pitchFamily="34" charset="-122"/>
              </a:rPr>
              <a:t>成分</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因子</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：成功袭击因子</a:t>
            </a:r>
          </a:p>
          <a:p>
            <a:pPr>
              <a:lnSpc>
                <a:spcPct val="150000"/>
              </a:lnSpc>
            </a:pPr>
            <a:r>
              <a:rPr lang="zh-CN" altLang="en-US" dirty="0">
                <a:latin typeface="微软雅黑" panose="020B0503020204020204" pitchFamily="34" charset="-122"/>
                <a:ea typeface="微软雅黑" panose="020B0503020204020204" pitchFamily="34" charset="-122"/>
              </a:rPr>
              <a:t>成分</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因子</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：国家地区因子</a:t>
            </a:r>
          </a:p>
        </p:txBody>
      </p:sp>
    </p:spTree>
    <p:extLst>
      <p:ext uri="{BB962C8B-B14F-4D97-AF65-F5344CB8AC3E}">
        <p14:creationId xmlns:p14="http://schemas.microsoft.com/office/powerpoint/2010/main" val="295758222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7844" y="339770"/>
            <a:ext cx="3429144" cy="535531"/>
          </a:xfrm>
          <a:prstGeom prst="rect">
            <a:avLst/>
          </a:prstGeom>
        </p:spPr>
        <p:txBody>
          <a:bodyPr wrap="none">
            <a:spAutoFit/>
          </a:bodyPr>
          <a:lstStyle/>
          <a:p>
            <a:pPr marL="0" lvl="1">
              <a:lnSpc>
                <a:spcPct val="120000"/>
              </a:lnSpc>
            </a:pPr>
            <a:r>
              <a:rPr lang="en-US" altLang="zh-CN" sz="2400" dirty="0">
                <a:solidFill>
                  <a:schemeClr val="accent1"/>
                </a:solidFill>
                <a:latin typeface="微软雅黑" panose="020B0503020204020204" pitchFamily="34" charset="-122"/>
                <a:ea typeface="微软雅黑" panose="020B0503020204020204" pitchFamily="34" charset="-122"/>
                <a:cs typeface="+mn-ea"/>
                <a:sym typeface="+mn-lt"/>
              </a:rPr>
              <a:t>3.1.4 </a:t>
            </a:r>
            <a:r>
              <a:rPr lang="zh-CN" altLang="en-US" sz="2400" dirty="0">
                <a:solidFill>
                  <a:schemeClr val="accent1"/>
                </a:solidFill>
                <a:latin typeface="微软雅黑" panose="020B0503020204020204" pitchFamily="34" charset="-122"/>
                <a:ea typeface="微软雅黑" panose="020B0503020204020204" pitchFamily="34" charset="-122"/>
                <a:cs typeface="+mn-ea"/>
                <a:sym typeface="+mn-lt"/>
              </a:rPr>
              <a:t>成分得分系数矩阵</a:t>
            </a:r>
            <a:endParaRPr lang="en-US" altLang="zh-CN" sz="2400" dirty="0">
              <a:solidFill>
                <a:schemeClr val="accent1"/>
              </a:solidFill>
              <a:latin typeface="微软雅黑" panose="020B0503020204020204" pitchFamily="34" charset="-122"/>
              <a:ea typeface="微软雅黑" panose="020B0503020204020204" pitchFamily="34" charset="-122"/>
              <a:cs typeface="+mn-ea"/>
              <a:sym typeface="+mn-lt"/>
            </a:endParaRPr>
          </a:p>
        </p:txBody>
      </p:sp>
      <p:pic>
        <p:nvPicPr>
          <p:cNvPr id="4" name="图片 3"/>
          <p:cNvPicPr/>
          <p:nvPr/>
        </p:nvPicPr>
        <p:blipFill>
          <a:blip r:embed="rId2"/>
          <a:stretch>
            <a:fillRect/>
          </a:stretch>
        </p:blipFill>
        <p:spPr>
          <a:xfrm>
            <a:off x="291465" y="1119823"/>
            <a:ext cx="6666548" cy="4866640"/>
          </a:xfrm>
          <a:prstGeom prst="rect">
            <a:avLst/>
          </a:prstGeom>
        </p:spPr>
      </p:pic>
      <p:sp>
        <p:nvSpPr>
          <p:cNvPr id="7" name="矩形 6"/>
          <p:cNvSpPr/>
          <p:nvPr/>
        </p:nvSpPr>
        <p:spPr>
          <a:xfrm>
            <a:off x="7377207" y="864661"/>
            <a:ext cx="4081368" cy="923330"/>
          </a:xfrm>
          <a:prstGeom prst="rect">
            <a:avLst/>
          </a:prstGeom>
        </p:spPr>
        <p:txBody>
          <a:bodyPr wrap="square">
            <a:spAutoFit/>
          </a:bodyPr>
          <a:lstStyle/>
          <a:p>
            <a:pPr>
              <a:lnSpc>
                <a:spcPct val="150000"/>
              </a:lnSpc>
            </a:pPr>
            <a:r>
              <a:rPr lang="zh-CN" altLang="zh-CN" dirty="0">
                <a:latin typeface="微软雅黑" panose="020B0503020204020204" pitchFamily="34" charset="-122"/>
                <a:ea typeface="微软雅黑" panose="020B0503020204020204" pitchFamily="34" charset="-122"/>
              </a:rPr>
              <a:t>根据成分得分系数矩阵，既可计算出每条数据的因子得分</a:t>
            </a:r>
            <a:r>
              <a:rPr lang="zh-CN" altLang="en-US" dirty="0">
                <a:latin typeface="微软雅黑" panose="020B0503020204020204" pitchFamily="34" charset="-122"/>
                <a:ea typeface="微软雅黑" panose="020B0503020204020204" pitchFamily="34" charset="-122"/>
              </a:rPr>
              <a:t>，部分结果如下图</a:t>
            </a:r>
            <a:r>
              <a:rPr lang="zh-CN" altLang="en-US" sz="1600" dirty="0">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p:txBody>
      </p:sp>
      <p:pic>
        <p:nvPicPr>
          <p:cNvPr id="8" name="图片 7"/>
          <p:cNvPicPr/>
          <p:nvPr/>
        </p:nvPicPr>
        <p:blipFill>
          <a:blip r:embed="rId3"/>
          <a:stretch>
            <a:fillRect/>
          </a:stretch>
        </p:blipFill>
        <p:spPr>
          <a:xfrm>
            <a:off x="7193803" y="2128838"/>
            <a:ext cx="4705350" cy="3294380"/>
          </a:xfrm>
          <a:prstGeom prst="rect">
            <a:avLst/>
          </a:prstGeom>
        </p:spPr>
      </p:pic>
    </p:spTree>
    <p:extLst>
      <p:ext uri="{BB962C8B-B14F-4D97-AF65-F5344CB8AC3E}">
        <p14:creationId xmlns:p14="http://schemas.microsoft.com/office/powerpoint/2010/main" val="253708514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0D2FAFB6-9C56-4C0C-9B5D-99E321164AD7}"/>
              </a:ext>
            </a:extLst>
          </p:cNvPr>
          <p:cNvSpPr txBox="1"/>
          <p:nvPr/>
        </p:nvSpPr>
        <p:spPr>
          <a:xfrm>
            <a:off x="443945" y="312124"/>
            <a:ext cx="1943161" cy="461665"/>
          </a:xfrm>
          <a:prstGeom prst="rect">
            <a:avLst/>
          </a:prstGeom>
          <a:noFill/>
        </p:spPr>
        <p:txBody>
          <a:bodyPr wrap="none" rtlCol="0">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mn-ea"/>
                <a:sym typeface="+mn-lt"/>
              </a:rPr>
              <a:t>3.2 </a:t>
            </a:r>
            <a:r>
              <a:rPr lang="zh-CN" altLang="en-US" sz="2400" dirty="0">
                <a:solidFill>
                  <a:schemeClr val="accent1"/>
                </a:solidFill>
                <a:latin typeface="微软雅黑" panose="020B0503020204020204" pitchFamily="34" charset="-122"/>
                <a:ea typeface="微软雅黑" panose="020B0503020204020204" pitchFamily="34" charset="-122"/>
                <a:cs typeface="+mn-ea"/>
                <a:sym typeface="+mn-lt"/>
              </a:rPr>
              <a:t>聚类分析</a:t>
            </a:r>
            <a:endParaRPr lang="zh-CN" altLang="en-US" sz="320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625348" y="1029772"/>
            <a:ext cx="5859296"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rPr>
              <a:t>依据提取的</a:t>
            </a:r>
            <a:r>
              <a:rPr lang="en-US" altLang="zh-CN" dirty="0">
                <a:latin typeface="微软雅黑" panose="020B0503020204020204" pitchFamily="34" charset="-122"/>
                <a:ea typeface="微软雅黑" panose="020B0503020204020204" pitchFamily="34" charset="-122"/>
              </a:rPr>
              <a:t>6</a:t>
            </a:r>
            <a:r>
              <a:rPr lang="zh-CN" altLang="zh-CN" dirty="0">
                <a:latin typeface="微软雅黑" panose="020B0503020204020204" pitchFamily="34" charset="-122"/>
                <a:ea typeface="微软雅黑" panose="020B0503020204020204" pitchFamily="34" charset="-122"/>
              </a:rPr>
              <a:t>个因子，进行聚类分析</a:t>
            </a:r>
            <a:r>
              <a:rPr lang="zh-CN" altLang="en-US" dirty="0">
                <a:latin typeface="微软雅黑" panose="020B0503020204020204" pitchFamily="34" charset="-122"/>
                <a:ea typeface="微软雅黑" panose="020B0503020204020204" pitchFamily="34" charset="-122"/>
              </a:rPr>
              <a:t>，最终聚成三类</a:t>
            </a:r>
            <a:r>
              <a:rPr lang="zh-CN" altLang="en-US" dirty="0"/>
              <a:t>：：</a:t>
            </a:r>
            <a:endParaRPr lang="zh-CN" altLang="zh-CN" dirty="0"/>
          </a:p>
        </p:txBody>
      </p:sp>
      <p:pic>
        <p:nvPicPr>
          <p:cNvPr id="6" name="图片 5"/>
          <p:cNvPicPr/>
          <p:nvPr/>
        </p:nvPicPr>
        <p:blipFill>
          <a:blip r:embed="rId2"/>
          <a:stretch>
            <a:fillRect/>
          </a:stretch>
        </p:blipFill>
        <p:spPr>
          <a:xfrm>
            <a:off x="747126" y="2069540"/>
            <a:ext cx="3279960" cy="3002523"/>
          </a:xfrm>
          <a:prstGeom prst="rect">
            <a:avLst/>
          </a:prstGeom>
        </p:spPr>
      </p:pic>
      <p:graphicFrame>
        <p:nvGraphicFramePr>
          <p:cNvPr id="10" name="图示 9"/>
          <p:cNvGraphicFramePr/>
          <p:nvPr/>
        </p:nvGraphicFramePr>
        <p:xfrm>
          <a:off x="4562393" y="1600199"/>
          <a:ext cx="6310395" cy="47763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p:cNvSpPr txBox="1"/>
          <p:nvPr/>
        </p:nvSpPr>
        <p:spPr>
          <a:xfrm>
            <a:off x="4786313" y="2373867"/>
            <a:ext cx="97155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第一类</a:t>
            </a:r>
            <a:endParaRPr lang="en-US" altLang="zh-CN" b="1" dirty="0">
              <a:latin typeface="微软雅黑" panose="020B0503020204020204" pitchFamily="34" charset="-122"/>
              <a:ea typeface="微软雅黑" panose="020B0503020204020204" pitchFamily="34" charset="-122"/>
            </a:endParaRPr>
          </a:p>
        </p:txBody>
      </p:sp>
      <p:sp>
        <p:nvSpPr>
          <p:cNvPr id="12" name="TextBox 11"/>
          <p:cNvSpPr txBox="1"/>
          <p:nvPr/>
        </p:nvSpPr>
        <p:spPr>
          <a:xfrm>
            <a:off x="5095876" y="3834354"/>
            <a:ext cx="97155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第二类</a:t>
            </a:r>
            <a:endParaRPr lang="en-US" altLang="zh-CN" b="1" dirty="0">
              <a:latin typeface="微软雅黑" panose="020B0503020204020204" pitchFamily="34" charset="-122"/>
              <a:ea typeface="微软雅黑" panose="020B0503020204020204" pitchFamily="34" charset="-122"/>
            </a:endParaRPr>
          </a:p>
        </p:txBody>
      </p:sp>
      <p:sp>
        <p:nvSpPr>
          <p:cNvPr id="13" name="TextBox 12"/>
          <p:cNvSpPr txBox="1"/>
          <p:nvPr/>
        </p:nvSpPr>
        <p:spPr>
          <a:xfrm>
            <a:off x="4786313" y="5331230"/>
            <a:ext cx="97155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第三类</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293367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_文本框 23"/>
          <p:cNvSpPr txBox="1"/>
          <p:nvPr>
            <p:custDataLst>
              <p:tags r:id="rId1"/>
            </p:custDataLst>
          </p:nvPr>
        </p:nvSpPr>
        <p:spPr>
          <a:xfrm>
            <a:off x="11173652" y="6423771"/>
            <a:ext cx="441146" cy="230832"/>
          </a:xfrm>
          <a:prstGeom prst="rect">
            <a:avLst/>
          </a:prstGeom>
          <a:noFill/>
        </p:spPr>
        <p:txBody>
          <a:bodyPr wrap="none" rtlCol="0">
            <a:spAutoFit/>
          </a:bodyPr>
          <a:lstStyle/>
          <a:p>
            <a:r>
              <a:rPr lang="en-US" sz="900">
                <a:solidFill>
                  <a:schemeClr val="bg1">
                    <a:lumMod val="65000"/>
                  </a:schemeClr>
                </a:solidFill>
                <a:latin typeface="Roboto" panose="02000000000000000000" pitchFamily="2" charset="0"/>
                <a:ea typeface="Roboto" panose="02000000000000000000" pitchFamily="2" charset="0"/>
              </a:rPr>
              <a:t>// 01</a:t>
            </a:r>
          </a:p>
        </p:txBody>
      </p:sp>
      <p:sp>
        <p:nvSpPr>
          <p:cNvPr id="25" name="PA_文本框 1">
            <a:extLst>
              <a:ext uri="{FF2B5EF4-FFF2-40B4-BE49-F238E27FC236}">
                <a16:creationId xmlns:a16="http://schemas.microsoft.com/office/drawing/2014/main" id="{95CA5390-EAD3-40A5-BF6F-C69AB99948CD}"/>
              </a:ext>
            </a:extLst>
          </p:cNvPr>
          <p:cNvSpPr txBox="1"/>
          <p:nvPr>
            <p:custDataLst>
              <p:tags r:id="rId2"/>
            </p:custDataLst>
          </p:nvPr>
        </p:nvSpPr>
        <p:spPr>
          <a:xfrm>
            <a:off x="466400" y="360756"/>
            <a:ext cx="1622239"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1.2</a:t>
            </a:r>
            <a:r>
              <a:rPr lang="zh-CN" altLang="en-US" sz="2400" dirty="0">
                <a:solidFill>
                  <a:srgbClr val="063D54"/>
                </a:solidFill>
                <a:cs typeface="+mn-ea"/>
                <a:sym typeface="+mn-lt"/>
              </a:rPr>
              <a:t>数据理解</a:t>
            </a:r>
            <a:endParaRPr lang="en-US" altLang="zh-CN" sz="2400" dirty="0">
              <a:solidFill>
                <a:srgbClr val="063D54"/>
              </a:solidFill>
              <a:cs typeface="+mn-ea"/>
              <a:sym typeface="+mn-lt"/>
            </a:endParaRPr>
          </a:p>
        </p:txBody>
      </p:sp>
      <p:sp>
        <p:nvSpPr>
          <p:cNvPr id="29" name="PA_文本框 1">
            <a:extLst>
              <a:ext uri="{FF2B5EF4-FFF2-40B4-BE49-F238E27FC236}">
                <a16:creationId xmlns:a16="http://schemas.microsoft.com/office/drawing/2014/main" id="{BA0F9515-D5AE-4BED-A481-29A81D6010FD}"/>
              </a:ext>
            </a:extLst>
          </p:cNvPr>
          <p:cNvSpPr txBox="1"/>
          <p:nvPr>
            <p:custDataLst>
              <p:tags r:id="rId3"/>
            </p:custDataLst>
          </p:nvPr>
        </p:nvSpPr>
        <p:spPr>
          <a:xfrm>
            <a:off x="466400" y="729440"/>
            <a:ext cx="1982056" cy="315343"/>
          </a:xfrm>
          <a:prstGeom prst="rect">
            <a:avLst/>
          </a:prstGeom>
          <a:noFill/>
        </p:spPr>
        <p:txBody>
          <a:bodyPr wrap="square" lIns="0" tIns="0" rIns="0" rtlCol="0">
            <a:spAutoFit/>
          </a:bodyPr>
          <a:lstStyle/>
          <a:p>
            <a:pPr>
              <a:lnSpc>
                <a:spcPts val="2300"/>
              </a:lnSpc>
            </a:pPr>
            <a:r>
              <a:rPr lang="en-US" altLang="zh-CN" sz="1400" dirty="0">
                <a:solidFill>
                  <a:srgbClr val="063D54"/>
                </a:solidFill>
                <a:cs typeface="+mn-ea"/>
              </a:rPr>
              <a:t>Data understanding</a:t>
            </a:r>
            <a:endParaRPr lang="en-US" altLang="zh-CN" sz="1400" dirty="0">
              <a:solidFill>
                <a:srgbClr val="063D54"/>
              </a:solidFill>
              <a:cs typeface="+mn-ea"/>
              <a:sym typeface="+mn-lt"/>
            </a:endParaRPr>
          </a:p>
        </p:txBody>
      </p:sp>
      <p:pic>
        <p:nvPicPr>
          <p:cNvPr id="17" name="图片 16">
            <a:extLst>
              <a:ext uri="{FF2B5EF4-FFF2-40B4-BE49-F238E27FC236}">
                <a16:creationId xmlns:a16="http://schemas.microsoft.com/office/drawing/2014/main" id="{E9FDB545-EBC2-48CB-8047-09444940FD23}"/>
              </a:ext>
            </a:extLst>
          </p:cNvPr>
          <p:cNvPicPr>
            <a:picLocks noChangeAspect="1"/>
          </p:cNvPicPr>
          <p:nvPr/>
        </p:nvPicPr>
        <p:blipFill>
          <a:blip r:embed="rId6"/>
          <a:stretch>
            <a:fillRect/>
          </a:stretch>
        </p:blipFill>
        <p:spPr>
          <a:xfrm>
            <a:off x="272717" y="1427188"/>
            <a:ext cx="7321532" cy="5104063"/>
          </a:xfrm>
          <a:prstGeom prst="rect">
            <a:avLst/>
          </a:prstGeom>
        </p:spPr>
      </p:pic>
      <p:sp>
        <p:nvSpPr>
          <p:cNvPr id="33" name="Rectangle 1">
            <a:extLst>
              <a:ext uri="{FF2B5EF4-FFF2-40B4-BE49-F238E27FC236}">
                <a16:creationId xmlns:a16="http://schemas.microsoft.com/office/drawing/2014/main" id="{909976D7-49E0-473F-AF33-A867373B191C}"/>
              </a:ext>
            </a:extLst>
          </p:cNvPr>
          <p:cNvSpPr/>
          <p:nvPr/>
        </p:nvSpPr>
        <p:spPr>
          <a:xfrm>
            <a:off x="7681511" y="0"/>
            <a:ext cx="4580965" cy="6858000"/>
          </a:xfrm>
          <a:prstGeom prst="rect">
            <a:avLst/>
          </a:prstGeom>
          <a:solidFill>
            <a:srgbClr val="063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6" name="TextBox 75">
            <a:extLst>
              <a:ext uri="{FF2B5EF4-FFF2-40B4-BE49-F238E27FC236}">
                <a16:creationId xmlns:a16="http://schemas.microsoft.com/office/drawing/2014/main" id="{CA394331-1683-4736-BD5C-2FAFAA7A5520}"/>
              </a:ext>
            </a:extLst>
          </p:cNvPr>
          <p:cNvSpPr txBox="1"/>
          <p:nvPr/>
        </p:nvSpPr>
        <p:spPr>
          <a:xfrm>
            <a:off x="7904379" y="1947114"/>
            <a:ext cx="4071616" cy="1732910"/>
          </a:xfrm>
          <a:prstGeom prst="rect">
            <a:avLst/>
          </a:prstGeom>
          <a:noFill/>
        </p:spPr>
        <p:txBody>
          <a:bodyPr wrap="square" rtlCol="0">
            <a:spAutoFit/>
          </a:bodyPr>
          <a:lstStyle/>
          <a:p>
            <a:pPr algn="just">
              <a:lnSpc>
                <a:spcPct val="120000"/>
              </a:lnSpc>
            </a:pPr>
            <a:r>
              <a:rPr lang="zh-CN" altLang="en-US" dirty="0">
                <a:solidFill>
                  <a:schemeClr val="bg1"/>
                </a:solidFill>
              </a:rPr>
              <a:t>这是一个拥有</a:t>
            </a:r>
            <a:r>
              <a:rPr lang="en-US" altLang="zh-CN" dirty="0">
                <a:solidFill>
                  <a:schemeClr val="bg1"/>
                </a:solidFill>
              </a:rPr>
              <a:t>135</a:t>
            </a:r>
            <a:r>
              <a:rPr lang="zh-CN" altLang="en-US" dirty="0">
                <a:solidFill>
                  <a:schemeClr val="bg1"/>
                </a:solidFill>
              </a:rPr>
              <a:t>个字段，</a:t>
            </a:r>
            <a:r>
              <a:rPr lang="en-US" altLang="zh-CN" dirty="0">
                <a:solidFill>
                  <a:schemeClr val="bg1"/>
                </a:solidFill>
              </a:rPr>
              <a:t>191465</a:t>
            </a:r>
            <a:r>
              <a:rPr lang="zh-CN" altLang="en-US" dirty="0">
                <a:solidFill>
                  <a:schemeClr val="bg1"/>
                </a:solidFill>
              </a:rPr>
              <a:t>条数据的</a:t>
            </a:r>
            <a:r>
              <a:rPr lang="en-US" altLang="zh-CN" dirty="0">
                <a:solidFill>
                  <a:schemeClr val="bg1"/>
                </a:solidFill>
              </a:rPr>
              <a:t>Excel</a:t>
            </a:r>
            <a:r>
              <a:rPr lang="zh-CN" altLang="en-US" dirty="0">
                <a:solidFill>
                  <a:schemeClr val="bg1"/>
                </a:solidFill>
              </a:rPr>
              <a:t>文件，每个字段的意义在指导手册中有给出，在具体操作中我们会选出其中较为完整以及有意义的字段进行分析。</a:t>
            </a:r>
            <a:endParaRPr lang="en-US" dirty="0">
              <a:solidFill>
                <a:schemeClr val="bg1"/>
              </a:solidFill>
            </a:endParaRPr>
          </a:p>
        </p:txBody>
      </p:sp>
    </p:spTree>
    <p:extLst>
      <p:ext uri="{BB962C8B-B14F-4D97-AF65-F5344CB8AC3E}">
        <p14:creationId xmlns:p14="http://schemas.microsoft.com/office/powerpoint/2010/main" val="17402999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250"/>
                                        <p:tgtEl>
                                          <p:spTgt spid="25"/>
                                        </p:tgtEl>
                                        <p:attrNameLst>
                                          <p:attrName>ppt_x</p:attrName>
                                        </p:attrNameLst>
                                      </p:cBhvr>
                                      <p:tavLst>
                                        <p:tav tm="0">
                                          <p:val>
                                            <p:strVal val="#ppt_x-#ppt_w*1.125000"/>
                                          </p:val>
                                        </p:tav>
                                        <p:tav tm="100000">
                                          <p:val>
                                            <p:strVal val="#ppt_x"/>
                                          </p:val>
                                        </p:tav>
                                      </p:tavLst>
                                    </p:anim>
                                    <p:animEffect transition="in" filter="wipe(right)">
                                      <p:cBhvr>
                                        <p:cTn id="8" dur="250"/>
                                        <p:tgtEl>
                                          <p:spTgt spid="25"/>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250"/>
                                        <p:tgtEl>
                                          <p:spTgt spid="29"/>
                                        </p:tgtEl>
                                        <p:attrNameLst>
                                          <p:attrName>ppt_x</p:attrName>
                                        </p:attrNameLst>
                                      </p:cBhvr>
                                      <p:tavLst>
                                        <p:tav tm="0">
                                          <p:val>
                                            <p:strVal val="#ppt_x-#ppt_w*1.125000"/>
                                          </p:val>
                                        </p:tav>
                                        <p:tav tm="100000">
                                          <p:val>
                                            <p:strVal val="#ppt_x"/>
                                          </p:val>
                                        </p:tav>
                                      </p:tavLst>
                                    </p:anim>
                                    <p:animEffect transition="in" filter="wipe(right)">
                                      <p:cBhvr>
                                        <p:cTn id="12" dur="250"/>
                                        <p:tgtEl>
                                          <p:spTgt spid="2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down)">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P spid="33" grpId="0" animBg="1"/>
      <p:bldP spid="3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27250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0400" y="1414229"/>
            <a:ext cx="9894936" cy="5003800"/>
            <a:chOff x="660400" y="1130300"/>
            <a:chExt cx="9894936" cy="5003800"/>
          </a:xfrm>
        </p:grpSpPr>
        <p:sp>
          <p:nvSpPr>
            <p:cNvPr id="4" name="iSlïďe"/>
            <p:cNvSpPr/>
            <p:nvPr/>
          </p:nvSpPr>
          <p:spPr>
            <a:xfrm>
              <a:off x="2335934" y="1130300"/>
              <a:ext cx="180000" cy="5003800"/>
            </a:xfrm>
            <a:prstGeom prst="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grpSp>
          <p:nvGrpSpPr>
            <p:cNvPr id="5" name="îşḷîḓe"/>
            <p:cNvGrpSpPr/>
            <p:nvPr/>
          </p:nvGrpSpPr>
          <p:grpSpPr>
            <a:xfrm>
              <a:off x="660400" y="1657025"/>
              <a:ext cx="1849132" cy="441960"/>
              <a:chOff x="660400" y="1510493"/>
              <a:chExt cx="1849132" cy="441960"/>
            </a:xfrm>
          </p:grpSpPr>
          <p:sp>
            <p:nvSpPr>
              <p:cNvPr id="22" name="íṡlîde"/>
              <p:cNvSpPr/>
              <p:nvPr/>
            </p:nvSpPr>
            <p:spPr>
              <a:xfrm>
                <a:off x="2342336" y="1647875"/>
                <a:ext cx="167196" cy="167196"/>
              </a:xfrm>
              <a:prstGeom prst="ellipse">
                <a:avLst/>
              </a:prstGeom>
              <a:solidFill>
                <a:schemeClr val="accent1"/>
              </a:solidFill>
              <a:ln w="19050"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dirty="0">
                  <a:solidFill>
                    <a:schemeClr val="bg1"/>
                  </a:solidFill>
                </a:endParaRPr>
              </a:p>
            </p:txBody>
          </p:sp>
          <p:sp>
            <p:nvSpPr>
              <p:cNvPr id="23" name="ï$lîḍê"/>
              <p:cNvSpPr/>
              <p:nvPr/>
            </p:nvSpPr>
            <p:spPr>
              <a:xfrm>
                <a:off x="660400" y="1510493"/>
                <a:ext cx="998220" cy="441960"/>
              </a:xfrm>
              <a:prstGeom prst="homePlate">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400" dirty="0">
                    <a:solidFill>
                      <a:schemeClr val="bg1"/>
                    </a:solidFill>
                  </a:rPr>
                  <a:t>第一类</a:t>
                </a:r>
              </a:p>
            </p:txBody>
          </p:sp>
        </p:grpSp>
        <p:grpSp>
          <p:nvGrpSpPr>
            <p:cNvPr id="6" name="îsḷîḍè"/>
            <p:cNvGrpSpPr/>
            <p:nvPr/>
          </p:nvGrpSpPr>
          <p:grpSpPr>
            <a:xfrm>
              <a:off x="660400" y="3411220"/>
              <a:ext cx="1849132" cy="441960"/>
              <a:chOff x="660400" y="1510493"/>
              <a:chExt cx="1849132" cy="441960"/>
            </a:xfrm>
          </p:grpSpPr>
          <p:sp>
            <p:nvSpPr>
              <p:cNvPr id="16" name="ïslïḑê"/>
              <p:cNvSpPr/>
              <p:nvPr/>
            </p:nvSpPr>
            <p:spPr>
              <a:xfrm>
                <a:off x="2342336" y="1647875"/>
                <a:ext cx="167196" cy="167196"/>
              </a:xfrm>
              <a:prstGeom prst="ellipse">
                <a:avLst/>
              </a:prstGeom>
              <a:solidFill>
                <a:schemeClr val="accent1"/>
              </a:solidFill>
              <a:ln w="19050"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dirty="0">
                  <a:solidFill>
                    <a:schemeClr val="bg1"/>
                  </a:solidFill>
                </a:endParaRPr>
              </a:p>
            </p:txBody>
          </p:sp>
          <p:sp>
            <p:nvSpPr>
              <p:cNvPr id="17" name="íṣḻîdè"/>
              <p:cNvSpPr/>
              <p:nvPr/>
            </p:nvSpPr>
            <p:spPr>
              <a:xfrm>
                <a:off x="660400" y="1510493"/>
                <a:ext cx="998220" cy="441960"/>
              </a:xfrm>
              <a:prstGeom prst="homePlate">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400" dirty="0">
                    <a:solidFill>
                      <a:schemeClr val="bg1"/>
                    </a:solidFill>
                  </a:rPr>
                  <a:t>第二类</a:t>
                </a:r>
              </a:p>
            </p:txBody>
          </p:sp>
        </p:grpSp>
        <p:grpSp>
          <p:nvGrpSpPr>
            <p:cNvPr id="7" name="iśḻiḑe"/>
            <p:cNvGrpSpPr/>
            <p:nvPr/>
          </p:nvGrpSpPr>
          <p:grpSpPr>
            <a:xfrm>
              <a:off x="660400" y="5165414"/>
              <a:ext cx="1849132" cy="441960"/>
              <a:chOff x="660400" y="1510493"/>
              <a:chExt cx="1849132" cy="441960"/>
            </a:xfrm>
          </p:grpSpPr>
          <p:sp>
            <p:nvSpPr>
              <p:cNvPr id="10" name="ïšļíḓe"/>
              <p:cNvSpPr/>
              <p:nvPr/>
            </p:nvSpPr>
            <p:spPr>
              <a:xfrm>
                <a:off x="2342336" y="1647875"/>
                <a:ext cx="167196" cy="167196"/>
              </a:xfrm>
              <a:prstGeom prst="ellipse">
                <a:avLst/>
              </a:prstGeom>
              <a:solidFill>
                <a:schemeClr val="accent1"/>
              </a:solidFill>
              <a:ln w="19050"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dirty="0">
                  <a:solidFill>
                    <a:schemeClr val="bg1"/>
                  </a:solidFill>
                </a:endParaRPr>
              </a:p>
            </p:txBody>
          </p:sp>
          <p:sp>
            <p:nvSpPr>
              <p:cNvPr id="11" name="ïṥlïḍè"/>
              <p:cNvSpPr/>
              <p:nvPr/>
            </p:nvSpPr>
            <p:spPr>
              <a:xfrm>
                <a:off x="660400" y="1510493"/>
                <a:ext cx="998220" cy="441960"/>
              </a:xfrm>
              <a:prstGeom prst="homePlate">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1400" dirty="0">
                    <a:solidFill>
                      <a:schemeClr val="bg1"/>
                    </a:solidFill>
                  </a:rPr>
                  <a:t>第三类</a:t>
                </a:r>
              </a:p>
            </p:txBody>
          </p:sp>
        </p:grpSp>
        <p:cxnSp>
          <p:nvCxnSpPr>
            <p:cNvPr id="8" name="直接连接符 7"/>
            <p:cNvCxnSpPr/>
            <p:nvPr/>
          </p:nvCxnSpPr>
          <p:spPr>
            <a:xfrm>
              <a:off x="3242994" y="2755103"/>
              <a:ext cx="7275374"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279962" y="4523585"/>
              <a:ext cx="7275374"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pic>
        <p:nvPicPr>
          <p:cNvPr id="28" name="图片 27"/>
          <p:cNvPicPr/>
          <p:nvPr/>
        </p:nvPicPr>
        <p:blipFill rotWithShape="1">
          <a:blip r:embed="rId3"/>
          <a:srcRect r="32851"/>
          <a:stretch/>
        </p:blipFill>
        <p:spPr>
          <a:xfrm>
            <a:off x="3465698" y="1698158"/>
            <a:ext cx="4678177" cy="1094748"/>
          </a:xfrm>
          <a:prstGeom prst="rect">
            <a:avLst/>
          </a:prstGeom>
        </p:spPr>
      </p:pic>
      <p:pic>
        <p:nvPicPr>
          <p:cNvPr id="29" name="图片 28"/>
          <p:cNvPicPr/>
          <p:nvPr/>
        </p:nvPicPr>
        <p:blipFill rotWithShape="1">
          <a:blip r:embed="rId4"/>
          <a:srcRect b="39435"/>
          <a:stretch/>
        </p:blipFill>
        <p:spPr>
          <a:xfrm>
            <a:off x="3465698" y="3131335"/>
            <a:ext cx="4678178" cy="1644111"/>
          </a:xfrm>
          <a:prstGeom prst="rect">
            <a:avLst/>
          </a:prstGeom>
        </p:spPr>
      </p:pic>
      <p:pic>
        <p:nvPicPr>
          <p:cNvPr id="30" name="图片 29"/>
          <p:cNvPicPr/>
          <p:nvPr/>
        </p:nvPicPr>
        <p:blipFill rotWithShape="1">
          <a:blip r:embed="rId5"/>
          <a:srcRect b="61022"/>
          <a:stretch/>
        </p:blipFill>
        <p:spPr>
          <a:xfrm>
            <a:off x="3465698" y="4970648"/>
            <a:ext cx="4678178" cy="1566545"/>
          </a:xfrm>
          <a:prstGeom prst="rect">
            <a:avLst/>
          </a:prstGeom>
        </p:spPr>
      </p:pic>
      <p:sp>
        <p:nvSpPr>
          <p:cNvPr id="31" name="矩形 30"/>
          <p:cNvSpPr/>
          <p:nvPr/>
        </p:nvSpPr>
        <p:spPr>
          <a:xfrm>
            <a:off x="515658" y="371112"/>
            <a:ext cx="1943161" cy="461665"/>
          </a:xfrm>
          <a:prstGeom prst="rect">
            <a:avLst/>
          </a:prstGeom>
        </p:spPr>
        <p:txBody>
          <a:bodyPr wrap="none">
            <a:spAutoFit/>
          </a:bodyPr>
          <a:lstStyle/>
          <a:p>
            <a:r>
              <a:rPr lang="en-US" altLang="zh-CN" sz="2400" dirty="0">
                <a:solidFill>
                  <a:schemeClr val="accent1"/>
                </a:solidFill>
                <a:latin typeface="微软雅黑" panose="020B0503020204020204" pitchFamily="34" charset="-122"/>
                <a:ea typeface="微软雅黑" panose="020B0503020204020204" pitchFamily="34" charset="-122"/>
                <a:cs typeface="+mn-ea"/>
                <a:sym typeface="+mn-lt"/>
              </a:rPr>
              <a:t>3.2 </a:t>
            </a:r>
            <a:r>
              <a:rPr lang="zh-CN" altLang="en-US" sz="2400" dirty="0">
                <a:solidFill>
                  <a:schemeClr val="accent1"/>
                </a:solidFill>
                <a:latin typeface="微软雅黑" panose="020B0503020204020204" pitchFamily="34" charset="-122"/>
                <a:ea typeface="微软雅黑" panose="020B0503020204020204" pitchFamily="34" charset="-122"/>
                <a:cs typeface="+mn-ea"/>
                <a:sym typeface="+mn-lt"/>
              </a:rPr>
              <a:t>聚类分析</a:t>
            </a:r>
          </a:p>
        </p:txBody>
      </p:sp>
      <p:sp>
        <p:nvSpPr>
          <p:cNvPr id="32" name="TextBox 31"/>
          <p:cNvSpPr txBox="1"/>
          <p:nvPr/>
        </p:nvSpPr>
        <p:spPr>
          <a:xfrm>
            <a:off x="633506" y="848933"/>
            <a:ext cx="358485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下面将展示部分聚类分析结果：</a:t>
            </a:r>
          </a:p>
        </p:txBody>
      </p:sp>
    </p:spTree>
    <p:extLst>
      <p:ext uri="{BB962C8B-B14F-4D97-AF65-F5344CB8AC3E}">
        <p14:creationId xmlns:p14="http://schemas.microsoft.com/office/powerpoint/2010/main" val="173845140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
            <a:extLst>
              <a:ext uri="{FF2B5EF4-FFF2-40B4-BE49-F238E27FC236}">
                <a16:creationId xmlns:a16="http://schemas.microsoft.com/office/drawing/2014/main" id="{C21737E4-AA53-4DCB-B21F-56E706A45640}"/>
              </a:ext>
            </a:extLst>
          </p:cNvPr>
          <p:cNvSpPr txBox="1"/>
          <p:nvPr/>
        </p:nvSpPr>
        <p:spPr>
          <a:xfrm>
            <a:off x="618243" y="328481"/>
            <a:ext cx="1622239"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1.2</a:t>
            </a:r>
            <a:r>
              <a:rPr lang="zh-CN" altLang="en-US" sz="2400" dirty="0">
                <a:solidFill>
                  <a:srgbClr val="063D54"/>
                </a:solidFill>
                <a:cs typeface="+mn-ea"/>
                <a:sym typeface="+mn-lt"/>
              </a:rPr>
              <a:t>数据理解</a:t>
            </a:r>
            <a:endParaRPr lang="en-US" altLang="zh-CN" sz="2400" dirty="0">
              <a:solidFill>
                <a:srgbClr val="063D54"/>
              </a:solidFill>
              <a:cs typeface="+mn-ea"/>
              <a:sym typeface="+mn-lt"/>
            </a:endParaRPr>
          </a:p>
        </p:txBody>
      </p:sp>
      <p:sp>
        <p:nvSpPr>
          <p:cNvPr id="52" name="TextBox 1">
            <a:extLst>
              <a:ext uri="{FF2B5EF4-FFF2-40B4-BE49-F238E27FC236}">
                <a16:creationId xmlns:a16="http://schemas.microsoft.com/office/drawing/2014/main" id="{1FBB1EB7-7234-43B8-BF62-1F92E3397794}"/>
              </a:ext>
            </a:extLst>
          </p:cNvPr>
          <p:cNvSpPr txBox="1"/>
          <p:nvPr/>
        </p:nvSpPr>
        <p:spPr>
          <a:xfrm>
            <a:off x="618243" y="749487"/>
            <a:ext cx="2093358" cy="315343"/>
          </a:xfrm>
          <a:prstGeom prst="rect">
            <a:avLst/>
          </a:prstGeom>
          <a:noFill/>
        </p:spPr>
        <p:txBody>
          <a:bodyPr wrap="square" lIns="0" tIns="0" rIns="0" rtlCol="0">
            <a:spAutoFit/>
          </a:bodyPr>
          <a:lstStyle/>
          <a:p>
            <a:pPr>
              <a:lnSpc>
                <a:spcPts val="2300"/>
              </a:lnSpc>
            </a:pPr>
            <a:r>
              <a:rPr lang="en-US" altLang="zh-CN" sz="1400" dirty="0">
                <a:solidFill>
                  <a:srgbClr val="063D54"/>
                </a:solidFill>
                <a:cs typeface="+mn-ea"/>
              </a:rPr>
              <a:t>Data understanding</a:t>
            </a:r>
            <a:endParaRPr lang="en-US" altLang="zh-CN" sz="1400" dirty="0">
              <a:solidFill>
                <a:srgbClr val="063D54"/>
              </a:solidFill>
              <a:cs typeface="+mn-ea"/>
              <a:sym typeface="+mn-lt"/>
            </a:endParaRPr>
          </a:p>
        </p:txBody>
      </p:sp>
      <p:sp>
        <p:nvSpPr>
          <p:cNvPr id="2" name="文本框 1">
            <a:extLst>
              <a:ext uri="{FF2B5EF4-FFF2-40B4-BE49-F238E27FC236}">
                <a16:creationId xmlns:a16="http://schemas.microsoft.com/office/drawing/2014/main" id="{4124FB17-37CA-4360-9679-48E51173127A}"/>
              </a:ext>
            </a:extLst>
          </p:cNvPr>
          <p:cNvSpPr txBox="1"/>
          <p:nvPr/>
        </p:nvSpPr>
        <p:spPr>
          <a:xfrm>
            <a:off x="721453" y="2004969"/>
            <a:ext cx="3582099" cy="4524315"/>
          </a:xfrm>
          <a:prstGeom prst="rect">
            <a:avLst/>
          </a:prstGeom>
          <a:noFill/>
        </p:spPr>
        <p:txBody>
          <a:bodyPr wrap="square" rtlCol="0">
            <a:spAutoFit/>
          </a:bodyPr>
          <a:lstStyle/>
          <a:p>
            <a:r>
              <a:rPr lang="zh-CN" altLang="en-US" dirty="0"/>
              <a:t>上图是恐怖组织的数量和袭击次数随时间的变化图，二者总体随时间的增加逐渐上升，但在</a:t>
            </a:r>
            <a:r>
              <a:rPr lang="en-US" altLang="zh-CN" dirty="0"/>
              <a:t>1997</a:t>
            </a:r>
            <a:r>
              <a:rPr lang="zh-CN" altLang="en-US" dirty="0"/>
              <a:t>年</a:t>
            </a:r>
            <a:r>
              <a:rPr lang="en-US" altLang="zh-CN" dirty="0"/>
              <a:t>-2001</a:t>
            </a:r>
            <a:r>
              <a:rPr lang="zh-CN" altLang="en-US" dirty="0"/>
              <a:t>年间逐步下降，但之后又稳步上升，近几年由于国际形势的变化恐怖活动逐年下降，而恐怖组织的数量基本保持不变</a:t>
            </a:r>
            <a:endParaRPr lang="en-US" altLang="zh-CN" dirty="0"/>
          </a:p>
          <a:p>
            <a:endParaRPr lang="en-US" altLang="zh-CN" dirty="0"/>
          </a:p>
          <a:p>
            <a:endParaRPr lang="en-US" altLang="zh-CN" dirty="0"/>
          </a:p>
          <a:p>
            <a:r>
              <a:rPr lang="zh-CN" altLang="en-US" dirty="0"/>
              <a:t>下图则是恐怖袭击所造成的伤亡人数随时间的变化图，同样是逐年增加，且二者具有明显的高度相关关系，</a:t>
            </a:r>
            <a:r>
              <a:rPr lang="en-US" altLang="zh-CN" dirty="0"/>
              <a:t>2001</a:t>
            </a:r>
            <a:r>
              <a:rPr lang="zh-CN" altLang="en-US" dirty="0"/>
              <a:t>年异常的峰值推测是“</a:t>
            </a:r>
            <a:r>
              <a:rPr lang="en-US" altLang="zh-CN" dirty="0"/>
              <a:t>911</a:t>
            </a:r>
            <a:r>
              <a:rPr lang="zh-CN" altLang="en-US" dirty="0"/>
              <a:t>”事件导致。近几年因恐怖事件而伤亡的人数也有所减少。</a:t>
            </a:r>
            <a:endParaRPr lang="en-US" altLang="zh-CN" dirty="0"/>
          </a:p>
          <a:p>
            <a:endParaRPr lang="en-US" altLang="zh-CN" dirty="0"/>
          </a:p>
        </p:txBody>
      </p:sp>
      <p:pic>
        <p:nvPicPr>
          <p:cNvPr id="5" name="图片 4" descr="地图的截图&#10;&#10;描述已自动生成">
            <a:extLst>
              <a:ext uri="{FF2B5EF4-FFF2-40B4-BE49-F238E27FC236}">
                <a16:creationId xmlns:a16="http://schemas.microsoft.com/office/drawing/2014/main" id="{81A828DB-8A6C-0F41-BBED-B5E1ABE04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5367" y="124691"/>
            <a:ext cx="7871115" cy="6296892"/>
          </a:xfrm>
          <a:prstGeom prst="rect">
            <a:avLst/>
          </a:prstGeom>
        </p:spPr>
      </p:pic>
    </p:spTree>
    <p:extLst>
      <p:ext uri="{BB962C8B-B14F-4D97-AF65-F5344CB8AC3E}">
        <p14:creationId xmlns:p14="http://schemas.microsoft.com/office/powerpoint/2010/main" val="27392538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right)">
                                      <p:cBhvr>
                                        <p:cTn id="8" dur="500"/>
                                        <p:tgtEl>
                                          <p:spTgt spid="51"/>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p:tgtEl>
                                          <p:spTgt spid="52"/>
                                        </p:tgtEl>
                                        <p:attrNameLst>
                                          <p:attrName>ppt_x</p:attrName>
                                        </p:attrNameLst>
                                      </p:cBhvr>
                                      <p:tavLst>
                                        <p:tav tm="0">
                                          <p:val>
                                            <p:strVal val="#ppt_x-#ppt_w*1.125000"/>
                                          </p:val>
                                        </p:tav>
                                        <p:tav tm="100000">
                                          <p:val>
                                            <p:strVal val="#ppt_x"/>
                                          </p:val>
                                        </p:tav>
                                      </p:tavLst>
                                    </p:anim>
                                    <p:animEffect transition="in" filter="wipe(right)">
                                      <p:cBhvr>
                                        <p:cTn id="1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
            <a:extLst>
              <a:ext uri="{FF2B5EF4-FFF2-40B4-BE49-F238E27FC236}">
                <a16:creationId xmlns:a16="http://schemas.microsoft.com/office/drawing/2014/main" id="{C21737E4-AA53-4DCB-B21F-56E706A45640}"/>
              </a:ext>
            </a:extLst>
          </p:cNvPr>
          <p:cNvSpPr txBox="1"/>
          <p:nvPr/>
        </p:nvSpPr>
        <p:spPr>
          <a:xfrm>
            <a:off x="618243" y="328481"/>
            <a:ext cx="1622239"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1.2</a:t>
            </a:r>
            <a:r>
              <a:rPr lang="zh-CN" altLang="en-US" sz="2400" dirty="0">
                <a:solidFill>
                  <a:srgbClr val="063D54"/>
                </a:solidFill>
                <a:cs typeface="+mn-ea"/>
                <a:sym typeface="+mn-lt"/>
              </a:rPr>
              <a:t>数据理解</a:t>
            </a:r>
            <a:endParaRPr lang="en-US" altLang="zh-CN" sz="2400" dirty="0">
              <a:solidFill>
                <a:srgbClr val="063D54"/>
              </a:solidFill>
              <a:cs typeface="+mn-ea"/>
              <a:sym typeface="+mn-lt"/>
            </a:endParaRPr>
          </a:p>
        </p:txBody>
      </p:sp>
      <p:sp>
        <p:nvSpPr>
          <p:cNvPr id="52" name="TextBox 1">
            <a:extLst>
              <a:ext uri="{FF2B5EF4-FFF2-40B4-BE49-F238E27FC236}">
                <a16:creationId xmlns:a16="http://schemas.microsoft.com/office/drawing/2014/main" id="{1FBB1EB7-7234-43B8-BF62-1F92E3397794}"/>
              </a:ext>
            </a:extLst>
          </p:cNvPr>
          <p:cNvSpPr txBox="1"/>
          <p:nvPr/>
        </p:nvSpPr>
        <p:spPr>
          <a:xfrm>
            <a:off x="618243" y="743160"/>
            <a:ext cx="2093358" cy="315343"/>
          </a:xfrm>
          <a:prstGeom prst="rect">
            <a:avLst/>
          </a:prstGeom>
          <a:noFill/>
        </p:spPr>
        <p:txBody>
          <a:bodyPr wrap="square" lIns="0" tIns="0" rIns="0" rtlCol="0">
            <a:spAutoFit/>
          </a:bodyPr>
          <a:lstStyle/>
          <a:p>
            <a:pPr>
              <a:lnSpc>
                <a:spcPts val="2300"/>
              </a:lnSpc>
            </a:pPr>
            <a:r>
              <a:rPr lang="en-US" altLang="zh-CN" sz="1400" dirty="0">
                <a:solidFill>
                  <a:srgbClr val="063D54"/>
                </a:solidFill>
                <a:cs typeface="+mn-ea"/>
              </a:rPr>
              <a:t>Data understanding</a:t>
            </a:r>
            <a:endParaRPr lang="en-US" altLang="zh-CN" sz="1400" dirty="0">
              <a:solidFill>
                <a:srgbClr val="063D54"/>
              </a:solidFill>
              <a:cs typeface="+mn-ea"/>
              <a:sym typeface="+mn-lt"/>
            </a:endParaRPr>
          </a:p>
        </p:txBody>
      </p:sp>
      <p:sp>
        <p:nvSpPr>
          <p:cNvPr id="4" name="文本框 3">
            <a:extLst>
              <a:ext uri="{FF2B5EF4-FFF2-40B4-BE49-F238E27FC236}">
                <a16:creationId xmlns:a16="http://schemas.microsoft.com/office/drawing/2014/main" id="{4B27DDCB-69AF-401A-85C0-C3D2B53CD628}"/>
              </a:ext>
            </a:extLst>
          </p:cNvPr>
          <p:cNvSpPr txBox="1"/>
          <p:nvPr/>
        </p:nvSpPr>
        <p:spPr>
          <a:xfrm>
            <a:off x="365542" y="2319257"/>
            <a:ext cx="3208931" cy="2585323"/>
          </a:xfrm>
          <a:prstGeom prst="rect">
            <a:avLst/>
          </a:prstGeom>
          <a:noFill/>
        </p:spPr>
        <p:txBody>
          <a:bodyPr wrap="square" rtlCol="0">
            <a:spAutoFit/>
          </a:bodyPr>
          <a:lstStyle/>
          <a:p>
            <a:r>
              <a:rPr lang="zh-CN" altLang="en-US" dirty="0"/>
              <a:t>分析近四年恐怖组织区域分布热力图可知，恐怖组织大多分布在地中海沿岸和西亚、南亚、东南亚地区，这些地区多半与宗教、落后、流动人口等词相关。</a:t>
            </a:r>
            <a:r>
              <a:rPr lang="zh-CN" altLang="zh-CN" dirty="0"/>
              <a:t>分布情况变化趋势</a:t>
            </a:r>
            <a:r>
              <a:rPr lang="zh-CN" altLang="en-US" dirty="0"/>
              <a:t>显示，恐怖组织</a:t>
            </a:r>
            <a:r>
              <a:rPr lang="zh-CN" altLang="zh-CN" dirty="0"/>
              <a:t>逐渐向中东和阿拉伯半岛地区集中。</a:t>
            </a:r>
          </a:p>
          <a:p>
            <a:endParaRPr lang="zh-CN" altLang="en-US" dirty="0"/>
          </a:p>
        </p:txBody>
      </p:sp>
      <p:pic>
        <p:nvPicPr>
          <p:cNvPr id="3" name="图片 2" descr="地图的截图&#10;&#10;描述已自动生成">
            <a:extLst>
              <a:ext uri="{FF2B5EF4-FFF2-40B4-BE49-F238E27FC236}">
                <a16:creationId xmlns:a16="http://schemas.microsoft.com/office/drawing/2014/main" id="{1A0FF061-89B5-9A4C-9542-9836844E3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438" y="164240"/>
            <a:ext cx="8161899" cy="6529519"/>
          </a:xfrm>
          <a:prstGeom prst="rect">
            <a:avLst/>
          </a:prstGeom>
        </p:spPr>
      </p:pic>
    </p:spTree>
    <p:extLst>
      <p:ext uri="{BB962C8B-B14F-4D97-AF65-F5344CB8AC3E}">
        <p14:creationId xmlns:p14="http://schemas.microsoft.com/office/powerpoint/2010/main" val="751489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right)">
                                      <p:cBhvr>
                                        <p:cTn id="8" dur="500"/>
                                        <p:tgtEl>
                                          <p:spTgt spid="51"/>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p:tgtEl>
                                          <p:spTgt spid="52"/>
                                        </p:tgtEl>
                                        <p:attrNameLst>
                                          <p:attrName>ppt_x</p:attrName>
                                        </p:attrNameLst>
                                      </p:cBhvr>
                                      <p:tavLst>
                                        <p:tav tm="0">
                                          <p:val>
                                            <p:strVal val="#ppt_x-#ppt_w*1.125000"/>
                                          </p:val>
                                        </p:tav>
                                        <p:tav tm="100000">
                                          <p:val>
                                            <p:strVal val="#ppt_x"/>
                                          </p:val>
                                        </p:tav>
                                      </p:tavLst>
                                    </p:anim>
                                    <p:animEffect transition="in" filter="wipe(right)">
                                      <p:cBhvr>
                                        <p:cTn id="1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
            <a:extLst>
              <a:ext uri="{FF2B5EF4-FFF2-40B4-BE49-F238E27FC236}">
                <a16:creationId xmlns:a16="http://schemas.microsoft.com/office/drawing/2014/main" id="{C21737E4-AA53-4DCB-B21F-56E706A45640}"/>
              </a:ext>
            </a:extLst>
          </p:cNvPr>
          <p:cNvSpPr txBox="1"/>
          <p:nvPr/>
        </p:nvSpPr>
        <p:spPr>
          <a:xfrm>
            <a:off x="618243" y="328481"/>
            <a:ext cx="1622239"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1.2</a:t>
            </a:r>
            <a:r>
              <a:rPr lang="zh-CN" altLang="en-US" sz="2400" dirty="0">
                <a:solidFill>
                  <a:srgbClr val="063D54"/>
                </a:solidFill>
                <a:cs typeface="+mn-ea"/>
                <a:sym typeface="+mn-lt"/>
              </a:rPr>
              <a:t>数据理解</a:t>
            </a:r>
            <a:endParaRPr lang="en-US" altLang="zh-CN" sz="2400" dirty="0">
              <a:solidFill>
                <a:srgbClr val="063D54"/>
              </a:solidFill>
              <a:cs typeface="+mn-ea"/>
              <a:sym typeface="+mn-lt"/>
            </a:endParaRPr>
          </a:p>
        </p:txBody>
      </p:sp>
      <p:sp>
        <p:nvSpPr>
          <p:cNvPr id="52" name="TextBox 1">
            <a:extLst>
              <a:ext uri="{FF2B5EF4-FFF2-40B4-BE49-F238E27FC236}">
                <a16:creationId xmlns:a16="http://schemas.microsoft.com/office/drawing/2014/main" id="{1FBB1EB7-7234-43B8-BF62-1F92E3397794}"/>
              </a:ext>
            </a:extLst>
          </p:cNvPr>
          <p:cNvSpPr txBox="1"/>
          <p:nvPr/>
        </p:nvSpPr>
        <p:spPr>
          <a:xfrm>
            <a:off x="618243" y="800853"/>
            <a:ext cx="2093358" cy="315343"/>
          </a:xfrm>
          <a:prstGeom prst="rect">
            <a:avLst/>
          </a:prstGeom>
          <a:noFill/>
        </p:spPr>
        <p:txBody>
          <a:bodyPr wrap="square" lIns="0" tIns="0" rIns="0" rtlCol="0">
            <a:spAutoFit/>
          </a:bodyPr>
          <a:lstStyle/>
          <a:p>
            <a:pPr>
              <a:lnSpc>
                <a:spcPts val="2300"/>
              </a:lnSpc>
            </a:pPr>
            <a:r>
              <a:rPr lang="en-US" altLang="zh-CN" sz="1400" dirty="0">
                <a:solidFill>
                  <a:srgbClr val="063D54"/>
                </a:solidFill>
                <a:cs typeface="+mn-ea"/>
              </a:rPr>
              <a:t>Data understanding</a:t>
            </a:r>
            <a:endParaRPr lang="en-US" altLang="zh-CN" sz="1400" dirty="0">
              <a:solidFill>
                <a:srgbClr val="063D54"/>
              </a:solidFill>
              <a:cs typeface="+mn-ea"/>
              <a:sym typeface="+mn-lt"/>
            </a:endParaRPr>
          </a:p>
        </p:txBody>
      </p:sp>
      <p:sp>
        <p:nvSpPr>
          <p:cNvPr id="2" name="文本框 1">
            <a:extLst>
              <a:ext uri="{FF2B5EF4-FFF2-40B4-BE49-F238E27FC236}">
                <a16:creationId xmlns:a16="http://schemas.microsoft.com/office/drawing/2014/main" id="{31925F9E-CA75-49FD-A2C2-E18A6F6DCC1F}"/>
              </a:ext>
            </a:extLst>
          </p:cNvPr>
          <p:cNvSpPr txBox="1"/>
          <p:nvPr/>
        </p:nvSpPr>
        <p:spPr>
          <a:xfrm>
            <a:off x="618243" y="2030136"/>
            <a:ext cx="3264644" cy="1754326"/>
          </a:xfrm>
          <a:prstGeom prst="rect">
            <a:avLst/>
          </a:prstGeom>
          <a:noFill/>
        </p:spPr>
        <p:txBody>
          <a:bodyPr wrap="square" rtlCol="0">
            <a:spAutoFit/>
          </a:bodyPr>
          <a:lstStyle/>
          <a:p>
            <a:r>
              <a:rPr lang="zh-CN" altLang="en-US" dirty="0"/>
              <a:t>如图是恐怖事件经纬度的均值随时间的变化图，恐怖袭击多发生在热带、亚热带地区，经度均值从</a:t>
            </a:r>
            <a:r>
              <a:rPr lang="en-US" altLang="zh-CN" dirty="0"/>
              <a:t>1970</a:t>
            </a:r>
            <a:r>
              <a:rPr lang="zh-CN" altLang="en-US" dirty="0"/>
              <a:t>年开始，从大西洋西岸往东推移，</a:t>
            </a:r>
            <a:r>
              <a:rPr lang="en-US" altLang="zh-CN" dirty="0"/>
              <a:t>2018</a:t>
            </a:r>
            <a:r>
              <a:rPr lang="zh-CN" altLang="en-US" dirty="0"/>
              <a:t>年在沙特阿拉伯境内。</a:t>
            </a:r>
          </a:p>
        </p:txBody>
      </p:sp>
      <p:pic>
        <p:nvPicPr>
          <p:cNvPr id="4" name="图片 3" descr="白色的地图&#10;&#10;描述已自动生成">
            <a:extLst>
              <a:ext uri="{FF2B5EF4-FFF2-40B4-BE49-F238E27FC236}">
                <a16:creationId xmlns:a16="http://schemas.microsoft.com/office/drawing/2014/main" id="{433DDE77-31DD-E847-A005-318CE2853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6261" y="0"/>
            <a:ext cx="8299739" cy="6639791"/>
          </a:xfrm>
          <a:prstGeom prst="rect">
            <a:avLst/>
          </a:prstGeom>
        </p:spPr>
      </p:pic>
    </p:spTree>
    <p:extLst>
      <p:ext uri="{BB962C8B-B14F-4D97-AF65-F5344CB8AC3E}">
        <p14:creationId xmlns:p14="http://schemas.microsoft.com/office/powerpoint/2010/main" val="6012845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right)">
                                      <p:cBhvr>
                                        <p:cTn id="8" dur="500"/>
                                        <p:tgtEl>
                                          <p:spTgt spid="51"/>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p:tgtEl>
                                          <p:spTgt spid="52"/>
                                        </p:tgtEl>
                                        <p:attrNameLst>
                                          <p:attrName>ppt_x</p:attrName>
                                        </p:attrNameLst>
                                      </p:cBhvr>
                                      <p:tavLst>
                                        <p:tav tm="0">
                                          <p:val>
                                            <p:strVal val="#ppt_x-#ppt_w*1.125000"/>
                                          </p:val>
                                        </p:tav>
                                        <p:tav tm="100000">
                                          <p:val>
                                            <p:strVal val="#ppt_x"/>
                                          </p:val>
                                        </p:tav>
                                      </p:tavLst>
                                    </p:anim>
                                    <p:animEffect transition="in" filter="wipe(right)">
                                      <p:cBhvr>
                                        <p:cTn id="1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
            <a:extLst>
              <a:ext uri="{FF2B5EF4-FFF2-40B4-BE49-F238E27FC236}">
                <a16:creationId xmlns:a16="http://schemas.microsoft.com/office/drawing/2014/main" id="{C21737E4-AA53-4DCB-B21F-56E706A45640}"/>
              </a:ext>
            </a:extLst>
          </p:cNvPr>
          <p:cNvSpPr txBox="1"/>
          <p:nvPr/>
        </p:nvSpPr>
        <p:spPr>
          <a:xfrm>
            <a:off x="618243" y="328481"/>
            <a:ext cx="1622239" cy="474617"/>
          </a:xfrm>
          <a:prstGeom prst="rect">
            <a:avLst/>
          </a:prstGeom>
          <a:noFill/>
        </p:spPr>
        <p:txBody>
          <a:bodyPr wrap="none" lIns="0" tIns="0" rIns="0" rtlCol="0">
            <a:spAutoFit/>
          </a:bodyPr>
          <a:lstStyle/>
          <a:p>
            <a:pPr>
              <a:lnSpc>
                <a:spcPts val="3600"/>
              </a:lnSpc>
            </a:pPr>
            <a:r>
              <a:rPr lang="en-US" altLang="zh-CN" sz="2400" dirty="0">
                <a:solidFill>
                  <a:srgbClr val="063D54"/>
                </a:solidFill>
                <a:cs typeface="+mn-ea"/>
                <a:sym typeface="+mn-lt"/>
              </a:rPr>
              <a:t>1.2</a:t>
            </a:r>
            <a:r>
              <a:rPr lang="zh-CN" altLang="en-US" sz="2400" dirty="0">
                <a:solidFill>
                  <a:srgbClr val="063D54"/>
                </a:solidFill>
                <a:cs typeface="+mn-ea"/>
                <a:sym typeface="+mn-lt"/>
              </a:rPr>
              <a:t>数据理解</a:t>
            </a:r>
            <a:endParaRPr lang="en-US" altLang="zh-CN" sz="2400" dirty="0">
              <a:solidFill>
                <a:srgbClr val="063D54"/>
              </a:solidFill>
              <a:cs typeface="+mn-ea"/>
              <a:sym typeface="+mn-lt"/>
            </a:endParaRPr>
          </a:p>
        </p:txBody>
      </p:sp>
      <p:sp>
        <p:nvSpPr>
          <p:cNvPr id="52" name="TextBox 1">
            <a:extLst>
              <a:ext uri="{FF2B5EF4-FFF2-40B4-BE49-F238E27FC236}">
                <a16:creationId xmlns:a16="http://schemas.microsoft.com/office/drawing/2014/main" id="{1FBB1EB7-7234-43B8-BF62-1F92E3397794}"/>
              </a:ext>
            </a:extLst>
          </p:cNvPr>
          <p:cNvSpPr txBox="1"/>
          <p:nvPr/>
        </p:nvSpPr>
        <p:spPr>
          <a:xfrm>
            <a:off x="618243" y="743160"/>
            <a:ext cx="2093358" cy="315343"/>
          </a:xfrm>
          <a:prstGeom prst="rect">
            <a:avLst/>
          </a:prstGeom>
          <a:noFill/>
        </p:spPr>
        <p:txBody>
          <a:bodyPr wrap="square" lIns="0" tIns="0" rIns="0" rtlCol="0">
            <a:spAutoFit/>
          </a:bodyPr>
          <a:lstStyle/>
          <a:p>
            <a:pPr>
              <a:lnSpc>
                <a:spcPts val="2300"/>
              </a:lnSpc>
            </a:pPr>
            <a:r>
              <a:rPr lang="en-US" altLang="zh-CN" sz="1400" dirty="0">
                <a:solidFill>
                  <a:srgbClr val="063D54"/>
                </a:solidFill>
                <a:cs typeface="+mn-ea"/>
              </a:rPr>
              <a:t>Data unde</a:t>
            </a:r>
            <a:r>
              <a:rPr lang="en-US" altLang="zh-CN" sz="1400" dirty="0"/>
              <a:t>rsta</a:t>
            </a:r>
            <a:r>
              <a:rPr lang="en-US" altLang="zh-CN" sz="1400" dirty="0">
                <a:solidFill>
                  <a:srgbClr val="063D54"/>
                </a:solidFill>
                <a:cs typeface="+mn-ea"/>
              </a:rPr>
              <a:t>nding</a:t>
            </a:r>
            <a:endParaRPr lang="en-US" altLang="zh-CN" sz="1400" dirty="0">
              <a:solidFill>
                <a:srgbClr val="063D54"/>
              </a:solidFill>
              <a:cs typeface="+mn-ea"/>
              <a:sym typeface="+mn-lt"/>
            </a:endParaRPr>
          </a:p>
        </p:txBody>
      </p:sp>
      <p:sp>
        <p:nvSpPr>
          <p:cNvPr id="4" name="文本框 3">
            <a:extLst>
              <a:ext uri="{FF2B5EF4-FFF2-40B4-BE49-F238E27FC236}">
                <a16:creationId xmlns:a16="http://schemas.microsoft.com/office/drawing/2014/main" id="{7755F739-B7BB-451D-93F3-8086275BCFC4}"/>
              </a:ext>
            </a:extLst>
          </p:cNvPr>
          <p:cNvSpPr txBox="1"/>
          <p:nvPr/>
        </p:nvSpPr>
        <p:spPr>
          <a:xfrm>
            <a:off x="394269" y="2080735"/>
            <a:ext cx="3170565" cy="3139321"/>
          </a:xfrm>
          <a:prstGeom prst="rect">
            <a:avLst/>
          </a:prstGeom>
          <a:noFill/>
        </p:spPr>
        <p:txBody>
          <a:bodyPr wrap="square" rtlCol="0">
            <a:spAutoFit/>
          </a:bodyPr>
          <a:lstStyle/>
          <a:p>
            <a:r>
              <a:rPr lang="zh-CN" altLang="en-US" dirty="0"/>
              <a:t>由袭击类型和武器类型的堆积图所示，恐怖袭击大多是以爆炸和武装突袭的形式进行，最常用的武器类型则是爆炸物，其次是枪支，其他如化学武器，生物武器等占比极少。这两幅堆积图的走势与袭击次数柱状图的走势一致，近五年的恐怖袭击较</a:t>
            </a:r>
            <a:r>
              <a:rPr lang="en-US" altLang="zh-CN" dirty="0"/>
              <a:t>2010</a:t>
            </a:r>
            <a:r>
              <a:rPr lang="zh-CN" altLang="en-US" dirty="0"/>
              <a:t>年之前的袭击次数多一倍以上，恐怖活动的事态较为严峻</a:t>
            </a:r>
          </a:p>
        </p:txBody>
      </p:sp>
      <p:pic>
        <p:nvPicPr>
          <p:cNvPr id="3" name="图片 2" descr="图片包含 游戏机&#10;&#10;描述已自动生成">
            <a:extLst>
              <a:ext uri="{FF2B5EF4-FFF2-40B4-BE49-F238E27FC236}">
                <a16:creationId xmlns:a16="http://schemas.microsoft.com/office/drawing/2014/main" id="{8DED240A-D52A-9D4B-8392-6B1F9FCB1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3455" y="164240"/>
            <a:ext cx="8161899" cy="6529519"/>
          </a:xfrm>
          <a:prstGeom prst="rect">
            <a:avLst/>
          </a:prstGeom>
        </p:spPr>
      </p:pic>
    </p:spTree>
    <p:extLst>
      <p:ext uri="{BB962C8B-B14F-4D97-AF65-F5344CB8AC3E}">
        <p14:creationId xmlns:p14="http://schemas.microsoft.com/office/powerpoint/2010/main" val="30436873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p:tgtEl>
                                          <p:spTgt spid="51"/>
                                        </p:tgtEl>
                                        <p:attrNameLst>
                                          <p:attrName>ppt_x</p:attrName>
                                        </p:attrNameLst>
                                      </p:cBhvr>
                                      <p:tavLst>
                                        <p:tav tm="0">
                                          <p:val>
                                            <p:strVal val="#ppt_x-#ppt_w*1.125000"/>
                                          </p:val>
                                        </p:tav>
                                        <p:tav tm="100000">
                                          <p:val>
                                            <p:strVal val="#ppt_x"/>
                                          </p:val>
                                        </p:tav>
                                      </p:tavLst>
                                    </p:anim>
                                    <p:animEffect transition="in" filter="wipe(right)">
                                      <p:cBhvr>
                                        <p:cTn id="8" dur="500"/>
                                        <p:tgtEl>
                                          <p:spTgt spid="51"/>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p:tgtEl>
                                          <p:spTgt spid="52"/>
                                        </p:tgtEl>
                                        <p:attrNameLst>
                                          <p:attrName>ppt_x</p:attrName>
                                        </p:attrNameLst>
                                      </p:cBhvr>
                                      <p:tavLst>
                                        <p:tav tm="0">
                                          <p:val>
                                            <p:strVal val="#ppt_x-#ppt_w*1.125000"/>
                                          </p:val>
                                        </p:tav>
                                        <p:tav tm="100000">
                                          <p:val>
                                            <p:strVal val="#ppt_x"/>
                                          </p:val>
                                        </p:tav>
                                      </p:tavLst>
                                    </p:anim>
                                    <p:animEffect transition="in" filter="wipe(right)">
                                      <p:cBhvr>
                                        <p:cTn id="1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258"/>
  <p:tag name="MH_SECTIONID" val="259,260,261,262,"/>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3"/>
  <p:tag name="PA" val="v3.2.0"/>
</p:tagLst>
</file>

<file path=ppt/tags/tag11.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3"/>
  <p:tag name="PA" val="v3.2.0"/>
</p:tagLst>
</file>

<file path=ppt/tags/tag12.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OTHERS"/>
  <p:tag name="ID" val="547146"/>
  <p:tag name="PA" val="v3.2.0"/>
</p:tagLst>
</file>

<file path=ppt/tags/tag13.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OTHERS"/>
  <p:tag name="ID" val="547146"/>
  <p:tag name="PA" val="v3.2.0"/>
</p:tagLst>
</file>

<file path=ppt/tags/tag14.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15.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16.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3"/>
  <p:tag name="PA" val="v3.2.0"/>
</p:tagLst>
</file>

<file path=ppt/tags/tag17.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18.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19.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2.0"/>
</p:tagLst>
</file>

<file path=ppt/tags/tag21.xml><?xml version="1.0" encoding="utf-8"?>
<p:tagLst xmlns:a="http://schemas.openxmlformats.org/drawingml/2006/main" xmlns:r="http://schemas.openxmlformats.org/officeDocument/2006/relationships" xmlns:p="http://schemas.openxmlformats.org/presentationml/2006/main">
  <p:tag name="PA" val="v3.2.0"/>
</p:tagLst>
</file>

<file path=ppt/tags/tag22.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23.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24.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3"/>
  <p:tag name="PA" val="v3.2.0"/>
</p:tagLst>
</file>

<file path=ppt/tags/tag25.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26.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27.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28.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29.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3"/>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31.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32.xml><?xml version="1.0" encoding="utf-8"?>
<p:tagLst xmlns:a="http://schemas.openxmlformats.org/drawingml/2006/main" xmlns:r="http://schemas.openxmlformats.org/officeDocument/2006/relationships" xmlns:p="http://schemas.openxmlformats.org/presentationml/2006/main">
  <p:tag name="ISLIDE.DIAGRAM" val="246786"/>
</p:tagLst>
</file>

<file path=ppt/tags/tag33.xml><?xml version="1.0" encoding="utf-8"?>
<p:tagLst xmlns:a="http://schemas.openxmlformats.org/drawingml/2006/main" xmlns:r="http://schemas.openxmlformats.org/officeDocument/2006/relationships" xmlns:p="http://schemas.openxmlformats.org/presentationml/2006/main">
  <p:tag name="ISLIDE.DIAGRAM" val="272506"/>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AUTOCOLOR" val="TRUE"/>
  <p:tag name="MH_TYPE" val="CONTENTS"/>
  <p:tag name="ID" val="547146"/>
</p:tagLst>
</file>

<file path=ppt/tags/tag6.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1"/>
  <p:tag name="PA" val="v3.2.0"/>
</p:tagLst>
</file>

<file path=ppt/tags/tag7.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1"/>
  <p:tag name="PA" val="v3.2.0"/>
</p:tagLst>
</file>

<file path=ppt/tags/tag8.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2"/>
  <p:tag name="PA" val="v3.2.0"/>
</p:tagLst>
</file>

<file path=ppt/tags/tag9.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2"/>
  <p:tag name="PA" val="v3.2.0"/>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063D54"/>
      </a:accent1>
      <a:accent2>
        <a:srgbClr val="ED7D31"/>
      </a:accent2>
      <a:accent3>
        <a:srgbClr val="A5A5A5"/>
      </a:accent3>
      <a:accent4>
        <a:srgbClr val="FFC000"/>
      </a:accent4>
      <a:accent5>
        <a:srgbClr val="E2E2E2"/>
      </a:accent5>
      <a:accent6>
        <a:srgbClr val="70AD47"/>
      </a:accent6>
      <a:hlink>
        <a:srgbClr val="D3D4D4"/>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063D54"/>
    </a:accent1>
    <a:accent2>
      <a:srgbClr val="ED7D31"/>
    </a:accent2>
    <a:accent3>
      <a:srgbClr val="A5A5A5"/>
    </a:accent3>
    <a:accent4>
      <a:srgbClr val="FFC000"/>
    </a:accent4>
    <a:accent5>
      <a:srgbClr val="E2E2E2"/>
    </a:accent5>
    <a:accent6>
      <a:srgbClr val="70AD47"/>
    </a:accent6>
    <a:hlink>
      <a:srgbClr val="D3D4D4"/>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063D54"/>
    </a:accent1>
    <a:accent2>
      <a:srgbClr val="ED7D31"/>
    </a:accent2>
    <a:accent3>
      <a:srgbClr val="A5A5A5"/>
    </a:accent3>
    <a:accent4>
      <a:srgbClr val="FFC000"/>
    </a:accent4>
    <a:accent5>
      <a:srgbClr val="E2E2E2"/>
    </a:accent5>
    <a:accent6>
      <a:srgbClr val="70AD47"/>
    </a:accent6>
    <a:hlink>
      <a:srgbClr val="D3D4D4"/>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2819</TotalTime>
  <Words>3678</Words>
  <Application>Microsoft Office PowerPoint</Application>
  <PresentationFormat>宽屏</PresentationFormat>
  <Paragraphs>311</Paragraphs>
  <Slides>50</Slides>
  <Notes>39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50</vt:i4>
      </vt:variant>
    </vt:vector>
  </HeadingPairs>
  <TitlesOfParts>
    <vt:vector size="65" baseType="lpstr">
      <vt:lpstr>Arial Unicode MS</vt:lpstr>
      <vt:lpstr>Gungsuh</vt:lpstr>
      <vt:lpstr>Lato</vt:lpstr>
      <vt:lpstr>Lato Light</vt:lpstr>
      <vt:lpstr>Montserrat</vt:lpstr>
      <vt:lpstr>等线</vt:lpstr>
      <vt:lpstr>等线 Light</vt:lpstr>
      <vt:lpstr>华文细黑</vt:lpstr>
      <vt:lpstr>微软雅黑</vt:lpstr>
      <vt:lpstr>Arial</vt:lpstr>
      <vt:lpstr>Calibri</vt:lpstr>
      <vt:lpstr>Cambria Math</vt:lpstr>
      <vt:lpstr>Roboto</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dc:description>http://www.ypppt.com/</dc:description>
  <cp:lastModifiedBy>黄 雷涛</cp:lastModifiedBy>
  <cp:revision>196</cp:revision>
  <dcterms:created xsi:type="dcterms:W3CDTF">2017-10-15T06:57:46Z</dcterms:created>
  <dcterms:modified xsi:type="dcterms:W3CDTF">2020-05-17T13:54:13Z</dcterms:modified>
</cp:coreProperties>
</file>